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heme/themeOverride1.xml" ContentType="application/vnd.openxmlformats-officedocument.themeOverr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9"/>
  </p:notesMasterIdLst>
  <p:handoutMasterIdLst>
    <p:handoutMasterId r:id="rId80"/>
  </p:handoutMasterIdLst>
  <p:sldIdLst>
    <p:sldId id="343" r:id="rId2"/>
    <p:sldId id="640" r:id="rId3"/>
    <p:sldId id="634" r:id="rId4"/>
    <p:sldId id="429" r:id="rId5"/>
    <p:sldId id="581" r:id="rId6"/>
    <p:sldId id="460" r:id="rId7"/>
    <p:sldId id="578" r:id="rId8"/>
    <p:sldId id="579" r:id="rId9"/>
    <p:sldId id="580" r:id="rId10"/>
    <p:sldId id="582" r:id="rId11"/>
    <p:sldId id="583" r:id="rId12"/>
    <p:sldId id="584" r:id="rId13"/>
    <p:sldId id="585" r:id="rId14"/>
    <p:sldId id="626" r:id="rId15"/>
    <p:sldId id="586" r:id="rId16"/>
    <p:sldId id="587" r:id="rId17"/>
    <p:sldId id="618" r:id="rId18"/>
    <p:sldId id="627" r:id="rId19"/>
    <p:sldId id="641" r:id="rId20"/>
    <p:sldId id="642" r:id="rId21"/>
    <p:sldId id="643" r:id="rId22"/>
    <p:sldId id="644" r:id="rId23"/>
    <p:sldId id="645" r:id="rId24"/>
    <p:sldId id="646" r:id="rId25"/>
    <p:sldId id="512" r:id="rId26"/>
    <p:sldId id="513" r:id="rId27"/>
    <p:sldId id="600" r:id="rId28"/>
    <p:sldId id="588" r:id="rId29"/>
    <p:sldId id="589" r:id="rId30"/>
    <p:sldId id="593" r:id="rId31"/>
    <p:sldId id="594" r:id="rId32"/>
    <p:sldId id="595" r:id="rId33"/>
    <p:sldId id="596" r:id="rId34"/>
    <p:sldId id="597" r:id="rId35"/>
    <p:sldId id="598" r:id="rId36"/>
    <p:sldId id="599" r:id="rId37"/>
    <p:sldId id="601" r:id="rId38"/>
    <p:sldId id="602" r:id="rId39"/>
    <p:sldId id="603" r:id="rId40"/>
    <p:sldId id="629" r:id="rId41"/>
    <p:sldId id="647" r:id="rId42"/>
    <p:sldId id="648" r:id="rId43"/>
    <p:sldId id="612" r:id="rId44"/>
    <p:sldId id="613" r:id="rId45"/>
    <p:sldId id="631" r:id="rId46"/>
    <p:sldId id="630" r:id="rId47"/>
    <p:sldId id="611" r:id="rId48"/>
    <p:sldId id="614" r:id="rId49"/>
    <p:sldId id="632" r:id="rId50"/>
    <p:sldId id="633" r:id="rId51"/>
    <p:sldId id="604" r:id="rId52"/>
    <p:sldId id="605" r:id="rId53"/>
    <p:sldId id="606" r:id="rId54"/>
    <p:sldId id="607" r:id="rId55"/>
    <p:sldId id="608" r:id="rId56"/>
    <p:sldId id="609" r:id="rId57"/>
    <p:sldId id="610" r:id="rId58"/>
    <p:sldId id="621" r:id="rId59"/>
    <p:sldId id="622" r:id="rId60"/>
    <p:sldId id="616" r:id="rId61"/>
    <p:sldId id="620" r:id="rId62"/>
    <p:sldId id="617" r:id="rId63"/>
    <p:sldId id="649" r:id="rId64"/>
    <p:sldId id="652" r:id="rId65"/>
    <p:sldId id="651" r:id="rId66"/>
    <p:sldId id="650" r:id="rId67"/>
    <p:sldId id="619" r:id="rId68"/>
    <p:sldId id="653" r:id="rId69"/>
    <p:sldId id="623" r:id="rId70"/>
    <p:sldId id="624" r:id="rId71"/>
    <p:sldId id="522" r:id="rId72"/>
    <p:sldId id="635" r:id="rId73"/>
    <p:sldId id="636" r:id="rId74"/>
    <p:sldId id="637" r:id="rId75"/>
    <p:sldId id="654" r:id="rId76"/>
    <p:sldId id="655" r:id="rId77"/>
    <p:sldId id="524" r:id="rId78"/>
  </p:sldIdLst>
  <p:sldSz cx="12188825"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2">
          <p15:clr>
            <a:srgbClr val="A4A3A4"/>
          </p15:clr>
        </p15:guide>
        <p15:guide id="2" orient="horz" pos="4096">
          <p15:clr>
            <a:srgbClr val="A4A3A4"/>
          </p15:clr>
        </p15:guide>
        <p15:guide id="3" orient="horz" pos="3688">
          <p15:clr>
            <a:srgbClr val="A4A3A4"/>
          </p15:clr>
        </p15:guide>
        <p15:guide id="4" orient="horz" pos="760">
          <p15:clr>
            <a:srgbClr val="A4A3A4"/>
          </p15:clr>
        </p15:guide>
        <p15:guide id="5" orient="horz" pos="488">
          <p15:clr>
            <a:srgbClr val="A4A3A4"/>
          </p15:clr>
        </p15:guide>
        <p15:guide id="6" pos="309">
          <p15:clr>
            <a:srgbClr val="A4A3A4"/>
          </p15:clr>
        </p15:guide>
        <p15:guide id="7" pos="7371">
          <p15:clr>
            <a:srgbClr val="A4A3A4"/>
          </p15:clr>
        </p15:guide>
        <p15:guide id="8" pos="3839">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ARRON-KIMBER, REBECCA" initials="BR" lastIdx="20" clrIdx="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009FDB"/>
    <a:srgbClr val="191919"/>
    <a:srgbClr val="007A3E"/>
    <a:srgbClr val="F2F2F2"/>
    <a:srgbClr val="CF2A2A"/>
    <a:srgbClr val="EFEFEF"/>
    <a:srgbClr val="4CA90C"/>
    <a:srgbClr val="FFB81C"/>
    <a:srgbClr val="0C2577"/>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745" autoAdjust="0"/>
    <p:restoredTop sz="73821" autoAdjust="0"/>
  </p:normalViewPr>
  <p:slideViewPr>
    <p:cSldViewPr snapToGrid="0">
      <p:cViewPr>
        <p:scale>
          <a:sx n="66" d="100"/>
          <a:sy n="66" d="100"/>
        </p:scale>
        <p:origin x="426" y="54"/>
      </p:cViewPr>
      <p:guideLst>
        <p:guide orient="horz" pos="232"/>
        <p:guide orient="horz" pos="4096"/>
        <p:guide orient="horz" pos="3688"/>
        <p:guide orient="horz" pos="760"/>
        <p:guide orient="horz" pos="488"/>
        <p:guide pos="309"/>
        <p:guide pos="7371"/>
        <p:guide pos="3839"/>
      </p:guideLst>
    </p:cSldViewPr>
  </p:slideViewPr>
  <p:outlineViewPr>
    <p:cViewPr>
      <p:scale>
        <a:sx n="33" d="100"/>
        <a:sy n="33" d="100"/>
      </p:scale>
      <p:origin x="0" y="5552"/>
    </p:cViewPr>
  </p:outlineViewPr>
  <p:notesTextViewPr>
    <p:cViewPr>
      <p:scale>
        <a:sx n="150" d="100"/>
        <a:sy n="150" d="100"/>
      </p:scale>
      <p:origin x="0" y="0"/>
    </p:cViewPr>
  </p:notesTextViewPr>
  <p:sorterViewPr>
    <p:cViewPr>
      <p:scale>
        <a:sx n="66" d="100"/>
        <a:sy n="66" d="100"/>
      </p:scale>
      <p:origin x="0" y="40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presProps" Target="presProps.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handoutMaster" Target="handoutMasters/handoutMaster1.xml"/><Relationship Id="rId85"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A5829C-7C6A-DF41-92FC-FE30E34D6DBD}" type="datetimeFigureOut">
              <a:rPr lang="en-US" smtClean="0"/>
              <a:t>7/25/2017</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600A37F-B7DA-9E4D-A068-4D61982E80FA}" type="slidenum">
              <a:rPr lang="en-US" smtClean="0"/>
              <a:t>‹#›</a:t>
            </a:fld>
            <a:endParaRPr lang="en-US" dirty="0"/>
          </a:p>
        </p:txBody>
      </p:sp>
    </p:spTree>
    <p:extLst>
      <p:ext uri="{BB962C8B-B14F-4D97-AF65-F5344CB8AC3E}">
        <p14:creationId xmlns:p14="http://schemas.microsoft.com/office/powerpoint/2010/main" val="2385165700"/>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4.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6C7A9F4-9AF1-BE4F-A500-2756F8488435}" type="datetimeFigureOut">
              <a:rPr lang="en-US" smtClean="0"/>
              <a:t>7/25/2017</a:t>
            </a:fld>
            <a:endParaRPr lang="en-US"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CFD9196-B747-C840-B910-EBFFFCF7545D}" type="slidenum">
              <a:rPr lang="en-US" smtClean="0"/>
              <a:t>‹#›</a:t>
            </a:fld>
            <a:endParaRPr lang="en-US" dirty="0"/>
          </a:p>
        </p:txBody>
      </p:sp>
    </p:spTree>
    <p:extLst>
      <p:ext uri="{BB962C8B-B14F-4D97-AF65-F5344CB8AC3E}">
        <p14:creationId xmlns:p14="http://schemas.microsoft.com/office/powerpoint/2010/main" val="3941862144"/>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2</a:t>
            </a:fld>
            <a:endParaRPr lang="en-US" dirty="0"/>
          </a:p>
        </p:txBody>
      </p:sp>
    </p:spTree>
    <p:extLst>
      <p:ext uri="{BB962C8B-B14F-4D97-AF65-F5344CB8AC3E}">
        <p14:creationId xmlns:p14="http://schemas.microsoft.com/office/powerpoint/2010/main" val="16426193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BCFD9196-B747-C840-B910-EBFFFCF7545D}" type="slidenum">
              <a:rPr lang="en-US" smtClean="0"/>
              <a:t>11</a:t>
            </a:fld>
            <a:endParaRPr lang="en-US" dirty="0"/>
          </a:p>
        </p:txBody>
      </p:sp>
    </p:spTree>
    <p:extLst>
      <p:ext uri="{BB962C8B-B14F-4D97-AF65-F5344CB8AC3E}">
        <p14:creationId xmlns:p14="http://schemas.microsoft.com/office/powerpoint/2010/main" val="15040837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A Kubernetes pod is a group of containers that are deployed together on the same host. </a:t>
            </a:r>
            <a:endParaRPr lang="he-IL" sz="1200" kern="1200" dirty="0" smtClean="0">
              <a:solidFill>
                <a:schemeClr val="tx1"/>
              </a:solidFill>
              <a:latin typeface="+mn-lt"/>
              <a:ea typeface="+mn-ea"/>
              <a:cs typeface="+mn-cs"/>
            </a:endParaRPr>
          </a:p>
          <a:p>
            <a:pPr marL="628650" lvl="1" indent="-171450">
              <a:buFont typeface="Arial" panose="020B0604020202020204" pitchFamily="34" charset="0"/>
              <a:buChar char="•"/>
            </a:pPr>
            <a:r>
              <a:rPr lang="en-US" sz="1200" kern="1200" dirty="0" smtClean="0">
                <a:solidFill>
                  <a:schemeClr val="tx1"/>
                </a:solidFill>
                <a:latin typeface="+mn-lt"/>
                <a:ea typeface="+mn-ea"/>
                <a:cs typeface="+mn-cs"/>
              </a:rPr>
              <a:t>If you frequently deploy single containers, you can generally replace the word "pod" with "container" and accurately understand the concept.</a:t>
            </a:r>
          </a:p>
          <a:p>
            <a:pPr marL="628650" lvl="1" indent="-171450">
              <a:buFont typeface="Arial" panose="020B0604020202020204" pitchFamily="34" charset="0"/>
              <a:buChar char="•"/>
            </a:pPr>
            <a:r>
              <a:rPr lang="en-US" sz="1200" kern="1200" dirty="0" smtClean="0">
                <a:solidFill>
                  <a:schemeClr val="tx1"/>
                </a:solidFill>
                <a:latin typeface="+mn-lt"/>
                <a:ea typeface="+mn-ea"/>
                <a:cs typeface="+mn-cs"/>
              </a:rPr>
              <a:t>Pods operate at one level higher than individual containers because it's very common to have a group of containers work together to produce an artifact or process a set of work.</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For example:</a:t>
            </a:r>
          </a:p>
          <a:p>
            <a:pPr lvl="1"/>
            <a:r>
              <a:rPr lang="en-US" sz="1200" kern="1200" dirty="0" smtClean="0">
                <a:solidFill>
                  <a:schemeClr val="tx1"/>
                </a:solidFill>
                <a:latin typeface="+mn-lt"/>
                <a:ea typeface="+mn-ea"/>
                <a:cs typeface="+mn-cs"/>
              </a:rPr>
              <a:t>An app server pod that contains three separate containers: the app server itself, a monitoring adapter, and a logging adapter. </a:t>
            </a:r>
            <a:endParaRPr lang="he-IL" sz="1200" kern="1200" dirty="0" smtClean="0">
              <a:solidFill>
                <a:schemeClr val="tx1"/>
              </a:solidFill>
              <a:latin typeface="+mn-lt"/>
              <a:ea typeface="+mn-ea"/>
              <a:cs typeface="+mn-cs"/>
            </a:endParaRPr>
          </a:p>
          <a:p>
            <a:pPr marL="628650" lvl="1" indent="-171450">
              <a:buFont typeface="Arial" panose="020B0604020202020204" pitchFamily="34" charset="0"/>
              <a:buChar char="•"/>
            </a:pPr>
            <a:r>
              <a:rPr lang="en-US" sz="1200" kern="1200" dirty="0" smtClean="0">
                <a:solidFill>
                  <a:schemeClr val="tx1"/>
                </a:solidFill>
                <a:latin typeface="+mn-lt"/>
                <a:ea typeface="+mn-ea"/>
                <a:cs typeface="+mn-cs"/>
              </a:rPr>
              <a:t>The logging and monitoring containers could be shared across all projects in your organization. </a:t>
            </a:r>
          </a:p>
          <a:p>
            <a:pPr marL="628650" lvl="1" indent="-171450">
              <a:buFont typeface="Arial" panose="020B0604020202020204" pitchFamily="34" charset="0"/>
              <a:buChar char="•"/>
            </a:pPr>
            <a:r>
              <a:rPr lang="en-US" sz="1200" kern="1200" dirty="0" smtClean="0">
                <a:solidFill>
                  <a:schemeClr val="tx1"/>
                </a:solidFill>
                <a:latin typeface="+mn-lt"/>
                <a:ea typeface="+mn-ea"/>
                <a:cs typeface="+mn-cs"/>
              </a:rPr>
              <a:t>These adapters could provide an abstraction between different cloud monitoring vendors or other destinations.</a:t>
            </a:r>
          </a:p>
          <a:p>
            <a:pPr marL="628650" lvl="1" indent="-171450">
              <a:buFont typeface="Arial" panose="020B0604020202020204" pitchFamily="34" charset="0"/>
              <a:buChar char="•"/>
            </a:pPr>
            <a:r>
              <a:rPr lang="en-US" sz="1200" kern="1200" dirty="0" smtClean="0">
                <a:solidFill>
                  <a:schemeClr val="tx1"/>
                </a:solidFill>
                <a:latin typeface="+mn-lt"/>
                <a:ea typeface="+mn-ea"/>
                <a:cs typeface="+mn-cs"/>
              </a:rPr>
              <a:t>Any project requiring logging or monitoring can include these containers in their pods, but not have to worry about the specific logic. </a:t>
            </a:r>
          </a:p>
          <a:p>
            <a:pPr marL="628650" lvl="1" indent="-171450">
              <a:buFont typeface="Arial" panose="020B0604020202020204" pitchFamily="34" charset="0"/>
              <a:buChar char="•"/>
            </a:pPr>
            <a:r>
              <a:rPr lang="en-US" sz="1200" kern="1200" dirty="0" smtClean="0">
                <a:solidFill>
                  <a:schemeClr val="tx1"/>
                </a:solidFill>
                <a:latin typeface="+mn-lt"/>
                <a:ea typeface="+mn-ea"/>
                <a:cs typeface="+mn-cs"/>
              </a:rPr>
              <a:t>All they need to do is send logs from the app server to a known location within the pod. </a:t>
            </a:r>
          </a:p>
        </p:txBody>
      </p:sp>
      <p:sp>
        <p:nvSpPr>
          <p:cNvPr id="4" name="Slide Number Placeholder 3"/>
          <p:cNvSpPr>
            <a:spLocks noGrp="1"/>
          </p:cNvSpPr>
          <p:nvPr>
            <p:ph type="sldNum" sz="quarter" idx="10"/>
          </p:nvPr>
        </p:nvSpPr>
        <p:spPr/>
        <p:txBody>
          <a:bodyPr/>
          <a:lstStyle/>
          <a:p>
            <a:fld id="{BCFD9196-B747-C840-B910-EBFFFCF7545D}" type="slidenum">
              <a:rPr lang="en-US" smtClean="0"/>
              <a:t>12</a:t>
            </a:fld>
            <a:endParaRPr lang="en-US" dirty="0"/>
          </a:p>
        </p:txBody>
      </p:sp>
    </p:spTree>
    <p:extLst>
      <p:ext uri="{BB962C8B-B14F-4D97-AF65-F5344CB8AC3E}">
        <p14:creationId xmlns:p14="http://schemas.microsoft.com/office/powerpoint/2010/main" val="15963894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A replication controller is one of the features of Kubernetes that you'll interact with on a regular basis to launch one or more instances of your applications. </a:t>
            </a:r>
            <a:endParaRPr lang="he-IL" sz="1200" kern="1200" dirty="0" smtClean="0">
              <a:solidFill>
                <a:schemeClr val="tx1"/>
              </a:solidFill>
              <a:latin typeface="+mn-lt"/>
              <a:ea typeface="+mn-ea"/>
              <a:cs typeface="+mn-cs"/>
            </a:endParaRPr>
          </a:p>
          <a:p>
            <a:pPr marL="628650" lvl="1" indent="-171450">
              <a:buFont typeface="Arial" panose="020B0604020202020204" pitchFamily="34" charset="0"/>
              <a:buChar char="•"/>
            </a:pPr>
            <a:r>
              <a:rPr lang="en-US" sz="1200" kern="1200" dirty="0" smtClean="0">
                <a:solidFill>
                  <a:schemeClr val="tx1"/>
                </a:solidFill>
                <a:latin typeface="+mn-lt"/>
                <a:ea typeface="+mn-ea"/>
                <a:cs typeface="+mn-cs"/>
              </a:rPr>
              <a:t>Replication controllers are "cheap" and you can have many of them configured in your cluster.</a:t>
            </a:r>
          </a:p>
          <a:p>
            <a:pPr marL="628650" lvl="1" indent="-171450">
              <a:buFont typeface="Arial" panose="020B0604020202020204" pitchFamily="34" charset="0"/>
              <a:buChar char="•"/>
            </a:pPr>
            <a:r>
              <a:rPr lang="en-US" sz="1200" kern="1200" dirty="0" smtClean="0">
                <a:solidFill>
                  <a:schemeClr val="tx1"/>
                </a:solidFill>
                <a:latin typeface="+mn-lt"/>
                <a:ea typeface="+mn-ea"/>
                <a:cs typeface="+mn-cs"/>
              </a:rPr>
              <a:t>The logic of a replication controller is simple by design, but enables powerful, flexible deployment topologies for your development teams.</a:t>
            </a:r>
          </a:p>
          <a:p>
            <a:pPr marL="628650" lvl="1" indent="-171450">
              <a:buFont typeface="Arial" panose="020B0604020202020204" pitchFamily="34" charset="0"/>
              <a:buChar char="•"/>
            </a:pPr>
            <a:r>
              <a:rPr lang="en-US" sz="1200" kern="1200" dirty="0" smtClean="0">
                <a:solidFill>
                  <a:schemeClr val="tx1"/>
                </a:solidFill>
                <a:latin typeface="+mn-lt"/>
                <a:ea typeface="+mn-ea"/>
                <a:cs typeface="+mn-cs"/>
              </a:rPr>
              <a:t>Each replication controller has a </a:t>
            </a:r>
            <a:r>
              <a:rPr lang="en-US" sz="1200" b="1" kern="1200" dirty="0" smtClean="0">
                <a:solidFill>
                  <a:schemeClr val="tx1"/>
                </a:solidFill>
                <a:latin typeface="+mn-lt"/>
                <a:ea typeface="+mn-ea"/>
                <a:cs typeface="+mn-cs"/>
              </a:rPr>
              <a:t>desired state</a:t>
            </a:r>
            <a:r>
              <a:rPr lang="en-US" sz="1200" b="0" kern="1200" dirty="0" smtClean="0">
                <a:solidFill>
                  <a:schemeClr val="tx1"/>
                </a:solidFill>
                <a:latin typeface="+mn-lt"/>
                <a:ea typeface="+mn-ea"/>
                <a:cs typeface="+mn-cs"/>
              </a:rPr>
              <a:t> that is managed by the application deployer.  When a change is made to the desired state, a reconciliation loop detects this and attempts to mutate the existing state in order to match the desired state. </a:t>
            </a:r>
            <a:endParaRPr lang="he-IL" sz="1200" b="0" kern="1200" dirty="0" smtClean="0">
              <a:solidFill>
                <a:schemeClr val="tx1"/>
              </a:solidFill>
              <a:latin typeface="+mn-lt"/>
              <a:ea typeface="+mn-ea"/>
              <a:cs typeface="+mn-cs"/>
            </a:endParaRPr>
          </a:p>
          <a:p>
            <a:endParaRPr lang="en-US" sz="1200" b="0" kern="1200" dirty="0" smtClean="0">
              <a:solidFill>
                <a:schemeClr val="tx1"/>
              </a:solidFill>
              <a:latin typeface="+mn-lt"/>
              <a:ea typeface="+mn-ea"/>
              <a:cs typeface="+mn-cs"/>
            </a:endParaRPr>
          </a:p>
          <a:p>
            <a:r>
              <a:rPr lang="en-US" sz="1200" b="0" kern="1200" dirty="0" smtClean="0">
                <a:solidFill>
                  <a:schemeClr val="tx1"/>
                </a:solidFill>
                <a:latin typeface="+mn-lt"/>
                <a:ea typeface="+mn-ea"/>
                <a:cs typeface="+mn-cs"/>
              </a:rPr>
              <a:t>For example, if you increase the desired instance count from 3 to 4, the replication controller would see that one new instance needs to be created and launch it somewhere on the cluster.  </a:t>
            </a:r>
          </a:p>
          <a:p>
            <a:pPr marL="628650" lvl="1" indent="-171450">
              <a:buFont typeface="Arial" panose="020B0604020202020204" pitchFamily="34" charset="0"/>
              <a:buChar char="•"/>
            </a:pPr>
            <a:r>
              <a:rPr lang="en-US" sz="1200" b="0" kern="1200" dirty="0" smtClean="0">
                <a:solidFill>
                  <a:schemeClr val="tx1"/>
                </a:solidFill>
                <a:latin typeface="+mn-lt"/>
                <a:ea typeface="+mn-ea"/>
                <a:cs typeface="+mn-cs"/>
              </a:rPr>
              <a:t>This reconciliation process applies to any modified property of the </a:t>
            </a:r>
            <a:r>
              <a:rPr lang="en-US" sz="1200" b="1" kern="1200" dirty="0" smtClean="0">
                <a:solidFill>
                  <a:schemeClr val="tx1"/>
                </a:solidFill>
                <a:latin typeface="+mn-lt"/>
                <a:ea typeface="+mn-ea"/>
                <a:cs typeface="+mn-cs"/>
              </a:rPr>
              <a:t>pod template</a:t>
            </a:r>
            <a:r>
              <a:rPr lang="en-US" sz="1200" b="0" kern="1200" dirty="0" smtClean="0">
                <a:solidFill>
                  <a:schemeClr val="tx1"/>
                </a:solidFill>
                <a:latin typeface="+mn-lt"/>
                <a:ea typeface="+mn-ea"/>
                <a:cs typeface="+mn-cs"/>
              </a:rPr>
              <a:t>.</a:t>
            </a: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BCFD9196-B747-C840-B910-EBFFFCF7545D}" type="slidenum">
              <a:rPr lang="en-US" smtClean="0"/>
              <a:t>13</a:t>
            </a:fld>
            <a:endParaRPr lang="en-US" dirty="0"/>
          </a:p>
        </p:txBody>
      </p:sp>
    </p:spTree>
    <p:extLst>
      <p:ext uri="{BB962C8B-B14F-4D97-AF65-F5344CB8AC3E}">
        <p14:creationId xmlns:p14="http://schemas.microsoft.com/office/powerpoint/2010/main" val="16421515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BCFD9196-B747-C840-B910-EBFFFCF7545D}" type="slidenum">
              <a:rPr lang="en-US" smtClean="0"/>
              <a:t>14</a:t>
            </a:fld>
            <a:endParaRPr lang="en-US" dirty="0"/>
          </a:p>
        </p:txBody>
      </p:sp>
    </p:spTree>
    <p:extLst>
      <p:ext uri="{BB962C8B-B14F-4D97-AF65-F5344CB8AC3E}">
        <p14:creationId xmlns:p14="http://schemas.microsoft.com/office/powerpoint/2010/main" val="17607084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1" kern="1200" dirty="0" smtClean="0">
                <a:solidFill>
                  <a:schemeClr val="tx1"/>
                </a:solidFill>
                <a:latin typeface="+mn-lt"/>
                <a:ea typeface="+mn-ea"/>
                <a:cs typeface="+mn-cs"/>
              </a:rPr>
              <a:t>Labels</a:t>
            </a:r>
            <a:r>
              <a:rPr lang="en-US" sz="1200" i="0" kern="1200" dirty="0" smtClean="0">
                <a:solidFill>
                  <a:schemeClr val="tx1"/>
                </a:solidFill>
                <a:latin typeface="+mn-lt"/>
                <a:ea typeface="+mn-ea"/>
                <a:cs typeface="+mn-cs"/>
              </a:rPr>
              <a:t> are key/value pairs that are attached to </a:t>
            </a:r>
            <a:r>
              <a:rPr lang="en-US" sz="1200" i="1" kern="1200" dirty="0" smtClean="0">
                <a:solidFill>
                  <a:schemeClr val="tx1"/>
                </a:solidFill>
                <a:latin typeface="+mn-lt"/>
                <a:ea typeface="+mn-ea"/>
                <a:cs typeface="+mn-cs"/>
              </a:rPr>
              <a:t>objects</a:t>
            </a:r>
            <a:r>
              <a:rPr lang="en-US" sz="1200" i="0" kern="1200" dirty="0" smtClean="0">
                <a:solidFill>
                  <a:schemeClr val="tx1"/>
                </a:solidFill>
                <a:latin typeface="+mn-lt"/>
                <a:ea typeface="+mn-ea"/>
                <a:cs typeface="+mn-cs"/>
              </a:rPr>
              <a:t>, such as </a:t>
            </a:r>
            <a:r>
              <a:rPr lang="en-US" sz="1200" i="1" kern="1200" dirty="0" smtClean="0">
                <a:solidFill>
                  <a:schemeClr val="tx1"/>
                </a:solidFill>
                <a:latin typeface="+mn-lt"/>
                <a:ea typeface="+mn-ea"/>
                <a:cs typeface="+mn-cs"/>
              </a:rPr>
              <a:t>pods</a:t>
            </a:r>
            <a:r>
              <a:rPr lang="en-US" sz="1200" i="0" kern="1200" dirty="0" smtClean="0">
                <a:solidFill>
                  <a:schemeClr val="tx1"/>
                </a:solidFill>
                <a:latin typeface="+mn-lt"/>
                <a:ea typeface="+mn-ea"/>
                <a:cs typeface="+mn-cs"/>
              </a:rPr>
              <a:t>. </a:t>
            </a:r>
            <a:endParaRPr lang="he-IL" sz="1200" i="0" kern="1200" dirty="0" smtClean="0">
              <a:solidFill>
                <a:schemeClr val="tx1"/>
              </a:solidFill>
              <a:latin typeface="+mn-lt"/>
              <a:ea typeface="+mn-ea"/>
              <a:cs typeface="+mn-cs"/>
            </a:endParaRPr>
          </a:p>
          <a:p>
            <a:pPr marL="628650" lvl="1" indent="-171450">
              <a:buFont typeface="Arial" panose="020B0604020202020204" pitchFamily="34" charset="0"/>
              <a:buChar char="•"/>
            </a:pPr>
            <a:r>
              <a:rPr lang="en-US" sz="1200" i="0" kern="1200" dirty="0" smtClean="0">
                <a:solidFill>
                  <a:schemeClr val="tx1"/>
                </a:solidFill>
                <a:latin typeface="+mn-lt"/>
                <a:ea typeface="+mn-ea"/>
                <a:cs typeface="+mn-cs"/>
              </a:rPr>
              <a:t>Labels are intended to be used to specify identifying attributes of objects that are meaningful and relevant to users, but do not directly imply semantics to the core system. </a:t>
            </a:r>
            <a:endParaRPr lang="he-IL" sz="1200" i="0" kern="1200" dirty="0" smtClean="0">
              <a:solidFill>
                <a:schemeClr val="tx1"/>
              </a:solidFill>
              <a:latin typeface="+mn-lt"/>
              <a:ea typeface="+mn-ea"/>
              <a:cs typeface="+mn-cs"/>
            </a:endParaRPr>
          </a:p>
          <a:p>
            <a:pPr marL="628650" lvl="1" indent="-171450">
              <a:buFont typeface="Arial" panose="020B0604020202020204" pitchFamily="34" charset="0"/>
              <a:buChar char="•"/>
            </a:pPr>
            <a:r>
              <a:rPr lang="en-US" sz="1200" i="0" kern="1200" dirty="0" smtClean="0">
                <a:solidFill>
                  <a:schemeClr val="tx1"/>
                </a:solidFill>
                <a:latin typeface="+mn-lt"/>
                <a:ea typeface="+mn-ea"/>
                <a:cs typeface="+mn-cs"/>
              </a:rPr>
              <a:t>Labels can be used to organize and to select subsets of objects. </a:t>
            </a:r>
            <a:endParaRPr lang="he-IL" sz="1200" i="0" kern="1200" dirty="0" smtClean="0">
              <a:solidFill>
                <a:schemeClr val="tx1"/>
              </a:solidFill>
              <a:latin typeface="+mn-lt"/>
              <a:ea typeface="+mn-ea"/>
              <a:cs typeface="+mn-cs"/>
            </a:endParaRPr>
          </a:p>
          <a:p>
            <a:pPr marL="628650" lvl="1" indent="-171450">
              <a:buFont typeface="Arial" panose="020B0604020202020204" pitchFamily="34" charset="0"/>
              <a:buChar char="•"/>
            </a:pPr>
            <a:r>
              <a:rPr lang="en-US" sz="1200" i="0" kern="1200" dirty="0" smtClean="0">
                <a:solidFill>
                  <a:schemeClr val="tx1"/>
                </a:solidFill>
                <a:latin typeface="+mn-lt"/>
                <a:ea typeface="+mn-ea"/>
                <a:cs typeface="+mn-cs"/>
              </a:rPr>
              <a:t>Labels can be attached to objects at creation time and subsequently added and modified at any time. </a:t>
            </a:r>
            <a:endParaRPr lang="he-IL" sz="1200" i="0" kern="1200" dirty="0" smtClean="0">
              <a:solidFill>
                <a:schemeClr val="tx1"/>
              </a:solidFill>
              <a:latin typeface="+mn-lt"/>
              <a:ea typeface="+mn-ea"/>
              <a:cs typeface="+mn-cs"/>
            </a:endParaRPr>
          </a:p>
          <a:p>
            <a:pPr marL="628650" lvl="1" indent="-171450">
              <a:buFont typeface="Arial" panose="020B0604020202020204" pitchFamily="34" charset="0"/>
              <a:buChar char="•"/>
            </a:pPr>
            <a:r>
              <a:rPr lang="en-US" sz="1200" i="0" kern="1200" dirty="0" smtClean="0">
                <a:solidFill>
                  <a:schemeClr val="tx1"/>
                </a:solidFill>
                <a:latin typeface="+mn-lt"/>
                <a:ea typeface="+mn-ea"/>
                <a:cs typeface="+mn-cs"/>
              </a:rPr>
              <a:t>Each object can have a set of key/value labels defined.  </a:t>
            </a:r>
          </a:p>
          <a:p>
            <a:pPr marL="1085850" lvl="2" indent="-171450">
              <a:buFont typeface="Courier New" panose="02070309020205020404" pitchFamily="49" charset="0"/>
              <a:buChar char="o"/>
            </a:pPr>
            <a:r>
              <a:rPr lang="en-US" sz="1200" i="0" kern="1200" dirty="0" smtClean="0">
                <a:solidFill>
                  <a:schemeClr val="tx1"/>
                </a:solidFill>
                <a:latin typeface="+mn-lt"/>
                <a:ea typeface="+mn-ea"/>
                <a:cs typeface="+mn-cs"/>
              </a:rPr>
              <a:t>Each Key must be unique for a given object.</a:t>
            </a: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BCFD9196-B747-C840-B910-EBFFFCF7545D}" type="slidenum">
              <a:rPr lang="en-US" smtClean="0"/>
              <a:t>15</a:t>
            </a:fld>
            <a:endParaRPr lang="en-US" dirty="0"/>
          </a:p>
        </p:txBody>
      </p:sp>
    </p:spTree>
    <p:extLst>
      <p:ext uri="{BB962C8B-B14F-4D97-AF65-F5344CB8AC3E}">
        <p14:creationId xmlns:p14="http://schemas.microsoft.com/office/powerpoint/2010/main" val="17415810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smtClean="0">
                <a:solidFill>
                  <a:schemeClr val="tx1"/>
                </a:solidFill>
                <a:latin typeface="+mn-lt"/>
                <a:ea typeface="+mn-ea"/>
                <a:cs typeface="+mn-cs"/>
              </a:rPr>
              <a:t>A service is a grouping of pods that are running on the cluster. </a:t>
            </a:r>
            <a:endParaRPr lang="he-IL" sz="1200" i="0" kern="1200" dirty="0" smtClean="0">
              <a:solidFill>
                <a:schemeClr val="tx1"/>
              </a:solidFill>
              <a:latin typeface="+mn-lt"/>
              <a:ea typeface="+mn-ea"/>
              <a:cs typeface="+mn-cs"/>
            </a:endParaRPr>
          </a:p>
          <a:p>
            <a:pPr marL="6286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i="0" kern="1200" dirty="0" smtClean="0">
                <a:solidFill>
                  <a:schemeClr val="tx1"/>
                </a:solidFill>
                <a:latin typeface="+mn-lt"/>
                <a:ea typeface="+mn-ea"/>
                <a:cs typeface="+mn-cs"/>
              </a:rPr>
              <a:t>Services provide important features that are standardized across the cluster: load-balancing, service discovery between applications, and features to support zero-downtime application deployments.</a:t>
            </a:r>
          </a:p>
          <a:p>
            <a:pPr marL="628650" lvl="1" indent="-171450">
              <a:buFont typeface="Arial" panose="020B0604020202020204" pitchFamily="34" charset="0"/>
              <a:buChar char="•"/>
            </a:pPr>
            <a:r>
              <a:rPr lang="en-US" sz="1200" i="0" kern="1200" dirty="0" smtClean="0">
                <a:solidFill>
                  <a:schemeClr val="tx1"/>
                </a:solidFill>
                <a:latin typeface="+mn-lt"/>
                <a:ea typeface="+mn-ea"/>
                <a:cs typeface="+mn-cs"/>
              </a:rPr>
              <a:t>Services are "cheap" and you can have many services within the cluster. </a:t>
            </a:r>
            <a:endParaRPr lang="he-IL" sz="1200" i="0" kern="1200" dirty="0" smtClean="0">
              <a:solidFill>
                <a:schemeClr val="tx1"/>
              </a:solidFill>
              <a:latin typeface="+mn-lt"/>
              <a:ea typeface="+mn-ea"/>
              <a:cs typeface="+mn-cs"/>
            </a:endParaRPr>
          </a:p>
          <a:p>
            <a:pPr marL="628650" lvl="1" indent="-171450">
              <a:buFont typeface="Arial" panose="020B0604020202020204" pitchFamily="34" charset="0"/>
              <a:buChar char="•"/>
            </a:pPr>
            <a:r>
              <a:rPr lang="en-US" sz="1200" i="0" kern="1200" dirty="0" smtClean="0">
                <a:solidFill>
                  <a:schemeClr val="tx1"/>
                </a:solidFill>
                <a:latin typeface="+mn-lt"/>
                <a:ea typeface="+mn-ea"/>
                <a:cs typeface="+mn-cs"/>
              </a:rPr>
              <a:t>Kubernetes services can efficiently power a micro</a:t>
            </a:r>
            <a:r>
              <a:rPr lang="he-IL" sz="1200" i="0" kern="1200" dirty="0" err="1" smtClean="0">
                <a:solidFill>
                  <a:schemeClr val="tx1"/>
                </a:solidFill>
                <a:latin typeface="+mn-lt"/>
                <a:ea typeface="+mn-ea"/>
                <a:cs typeface="+mn-cs"/>
              </a:rPr>
              <a:t>S</a:t>
            </a:r>
            <a:r>
              <a:rPr lang="en-US" sz="1200" i="0" kern="1200" dirty="0" smtClean="0">
                <a:solidFill>
                  <a:schemeClr val="tx1"/>
                </a:solidFill>
                <a:latin typeface="+mn-lt"/>
                <a:ea typeface="+mn-ea"/>
                <a:cs typeface="+mn-cs"/>
              </a:rPr>
              <a:t>ervice architecture.</a:t>
            </a:r>
          </a:p>
          <a:p>
            <a:endParaRPr lang="en-US" sz="1200" i="0" kern="1200" dirty="0" smtClean="0">
              <a:solidFill>
                <a:schemeClr val="tx1"/>
              </a:solidFill>
              <a:latin typeface="+mn-lt"/>
              <a:ea typeface="+mn-ea"/>
              <a:cs typeface="+mn-cs"/>
            </a:endParaRPr>
          </a:p>
          <a:p>
            <a:r>
              <a:rPr lang="en-US" sz="1200" i="0" kern="1200" dirty="0" smtClean="0">
                <a:solidFill>
                  <a:schemeClr val="tx1"/>
                </a:solidFill>
                <a:latin typeface="+mn-lt"/>
                <a:ea typeface="+mn-ea"/>
                <a:cs typeface="+mn-cs"/>
              </a:rPr>
              <a:t>Each service has a pod label query which defines the pods which will process data for the service. </a:t>
            </a:r>
            <a:endParaRPr lang="he-IL" sz="1200" i="0" kern="1200" dirty="0" smtClean="0">
              <a:solidFill>
                <a:schemeClr val="tx1"/>
              </a:solidFill>
              <a:latin typeface="+mn-lt"/>
              <a:ea typeface="+mn-ea"/>
              <a:cs typeface="+mn-cs"/>
            </a:endParaRPr>
          </a:p>
          <a:p>
            <a:pPr marL="628650" lvl="1" indent="-171450">
              <a:buFont typeface="Arial" panose="020B0604020202020204" pitchFamily="34" charset="0"/>
              <a:buChar char="•"/>
            </a:pPr>
            <a:r>
              <a:rPr lang="en-US" sz="1200" i="0" kern="1200" dirty="0" smtClean="0">
                <a:solidFill>
                  <a:schemeClr val="tx1"/>
                </a:solidFill>
                <a:latin typeface="+mn-lt"/>
                <a:ea typeface="+mn-ea"/>
                <a:cs typeface="+mn-cs"/>
              </a:rPr>
              <a:t>This label query frequently matches pods created by one or more replication controllers. </a:t>
            </a:r>
            <a:endParaRPr lang="he-IL" sz="1200" i="0" kern="1200" dirty="0" smtClean="0">
              <a:solidFill>
                <a:schemeClr val="tx1"/>
              </a:solidFill>
              <a:latin typeface="+mn-lt"/>
              <a:ea typeface="+mn-ea"/>
              <a:cs typeface="+mn-cs"/>
            </a:endParaRPr>
          </a:p>
          <a:p>
            <a:pPr marL="628650" lvl="1" indent="-171450">
              <a:buFont typeface="Arial" panose="020B0604020202020204" pitchFamily="34" charset="0"/>
              <a:buChar char="•"/>
            </a:pPr>
            <a:r>
              <a:rPr lang="en-US" sz="1200" i="0" kern="1200" dirty="0" smtClean="0">
                <a:solidFill>
                  <a:schemeClr val="tx1"/>
                </a:solidFill>
                <a:latin typeface="+mn-lt"/>
                <a:ea typeface="+mn-ea"/>
                <a:cs typeface="+mn-cs"/>
              </a:rPr>
              <a:t>Powerful routing scenarios are possible by updating a service's label query via the Kubernetes API with deployment software.</a:t>
            </a:r>
          </a:p>
          <a:p>
            <a:endParaRPr lang="en-US" sz="1200" i="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BCFD9196-B747-C840-B910-EBFFFCF7545D}" type="slidenum">
              <a:rPr lang="en-US" smtClean="0"/>
              <a:t>16</a:t>
            </a:fld>
            <a:endParaRPr lang="en-US" dirty="0"/>
          </a:p>
        </p:txBody>
      </p:sp>
    </p:spTree>
    <p:extLst>
      <p:ext uri="{BB962C8B-B14F-4D97-AF65-F5344CB8AC3E}">
        <p14:creationId xmlns:p14="http://schemas.microsoft.com/office/powerpoint/2010/main" val="10858987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 Add text</a:t>
            </a:r>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17</a:t>
            </a:fld>
            <a:endParaRPr lang="en-US" dirty="0"/>
          </a:p>
        </p:txBody>
      </p:sp>
    </p:spTree>
    <p:extLst>
      <p:ext uri="{BB962C8B-B14F-4D97-AF65-F5344CB8AC3E}">
        <p14:creationId xmlns:p14="http://schemas.microsoft.com/office/powerpoint/2010/main" val="2462722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Kubernetes</a:t>
            </a:r>
            <a:r>
              <a:rPr lang="en-US" baseline="0" dirty="0" smtClean="0"/>
              <a:t> has a very detailed user interface GUI.</a:t>
            </a:r>
          </a:p>
          <a:p>
            <a:pPr marL="628650" lvl="1" indent="-171450">
              <a:buFont typeface="Arial" panose="020B0604020202020204" pitchFamily="34" charset="0"/>
              <a:buChar char="•"/>
            </a:pPr>
            <a:r>
              <a:rPr lang="en-US" baseline="0" dirty="0" smtClean="0"/>
              <a:t>In this example you can see that this Kubernetes cluster have several namespaces which are logical separation for different projects on the same cluster. </a:t>
            </a:r>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18</a:t>
            </a:fld>
            <a:endParaRPr lang="en-US" dirty="0"/>
          </a:p>
        </p:txBody>
      </p:sp>
    </p:spTree>
    <p:extLst>
      <p:ext uri="{BB962C8B-B14F-4D97-AF65-F5344CB8AC3E}">
        <p14:creationId xmlns:p14="http://schemas.microsoft.com/office/powerpoint/2010/main" val="4801723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you can see the Nodes associate with this cluster.  </a:t>
            </a:r>
          </a:p>
          <a:p>
            <a:pPr marL="628650" lvl="1" indent="-171450">
              <a:buFont typeface="Arial" panose="020B0604020202020204" pitchFamily="34" charset="0"/>
              <a:buChar char="•"/>
            </a:pPr>
            <a:r>
              <a:rPr lang="en-US" baseline="0" dirty="0" smtClean="0"/>
              <a:t>In this configuration, we have 2 masters and 6 nodes.  The nodes are separated by ”nodetype” label.  </a:t>
            </a:r>
          </a:p>
          <a:p>
            <a:pPr marL="628650" lvl="1" indent="-171450">
              <a:buFont typeface="Arial" panose="020B0604020202020204" pitchFamily="34" charset="0"/>
              <a:buChar char="•"/>
            </a:pPr>
            <a:r>
              <a:rPr lang="en-US" baseline="0" dirty="0" smtClean="0"/>
              <a:t>3 of them are running database containers (db) and 3 of them running Applications (app).</a:t>
            </a:r>
          </a:p>
          <a:p>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19</a:t>
            </a:fld>
            <a:endParaRPr lang="en-US" dirty="0"/>
          </a:p>
        </p:txBody>
      </p:sp>
    </p:spTree>
    <p:extLst>
      <p:ext uri="{BB962C8B-B14F-4D97-AF65-F5344CB8AC3E}">
        <p14:creationId xmlns:p14="http://schemas.microsoft.com/office/powerpoint/2010/main" val="9596275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 we</a:t>
            </a:r>
            <a:r>
              <a:rPr lang="en-US" baseline="0" dirty="0" smtClean="0"/>
              <a:t> chose </a:t>
            </a:r>
            <a:r>
              <a:rPr lang="en-US" i="1" baseline="0" dirty="0" smtClean="0"/>
              <a:t>com-att-tmla namepsace </a:t>
            </a:r>
            <a:r>
              <a:rPr lang="en-US" baseline="0" dirty="0" smtClean="0"/>
              <a:t>and click on Deployments workloads, you can see we have 3 different deployments:</a:t>
            </a:r>
          </a:p>
          <a:p>
            <a:pPr marL="685800" lvl="1" indent="-228600">
              <a:buAutoNum type="arabicPeriod"/>
            </a:pPr>
            <a:r>
              <a:rPr lang="en-US" baseline="0" dirty="0" smtClean="0"/>
              <a:t>tmla-haproxy – a standard ha-proxy Docker container deployment</a:t>
            </a:r>
          </a:p>
          <a:p>
            <a:pPr marL="685800" lvl="1" indent="-228600">
              <a:buAutoNum type="arabicPeriod"/>
            </a:pPr>
            <a:r>
              <a:rPr lang="en-US" baseline="0" dirty="0" smtClean="0"/>
              <a:t>tmlaapi – AJSC6 container created by AT&amp;T Eco.</a:t>
            </a:r>
          </a:p>
          <a:p>
            <a:pPr marL="685800" marR="0" lvl="1" indent="-228600" algn="l" defTabSz="457200" rtl="0" eaLnBrk="1" fontAlgn="auto" latinLnBrk="0" hangingPunct="1">
              <a:lnSpc>
                <a:spcPct val="100000"/>
              </a:lnSpc>
              <a:spcBef>
                <a:spcPts val="0"/>
              </a:spcBef>
              <a:spcAft>
                <a:spcPts val="0"/>
              </a:spcAft>
              <a:buClrTx/>
              <a:buSzTx/>
              <a:buFontTx/>
              <a:buAutoNum type="arabicPeriod"/>
              <a:tabLst/>
              <a:defRPr/>
            </a:pPr>
            <a:r>
              <a:rPr lang="en-US" baseline="0" dirty="0" smtClean="0"/>
              <a:t>tmlaapitest4 -  AJSC6 container created by AT&amp;T Eco.</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Each deployment contains a set of replica sets and pods which we’ll see next.</a:t>
            </a:r>
          </a:p>
        </p:txBody>
      </p:sp>
      <p:sp>
        <p:nvSpPr>
          <p:cNvPr id="4" name="Slide Number Placeholder 3"/>
          <p:cNvSpPr>
            <a:spLocks noGrp="1"/>
          </p:cNvSpPr>
          <p:nvPr>
            <p:ph type="sldNum" sz="quarter" idx="10"/>
          </p:nvPr>
        </p:nvSpPr>
        <p:spPr/>
        <p:txBody>
          <a:bodyPr/>
          <a:lstStyle/>
          <a:p>
            <a:fld id="{BCFD9196-B747-C840-B910-EBFFFCF7545D}" type="slidenum">
              <a:rPr lang="en-US" smtClean="0"/>
              <a:t>20</a:t>
            </a:fld>
            <a:endParaRPr lang="en-US" dirty="0"/>
          </a:p>
        </p:txBody>
      </p:sp>
    </p:spTree>
    <p:extLst>
      <p:ext uri="{BB962C8B-B14F-4D97-AF65-F5344CB8AC3E}">
        <p14:creationId xmlns:p14="http://schemas.microsoft.com/office/powerpoint/2010/main" val="6732495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b="1" i="1" u="sng" dirty="0" smtClean="0"/>
              <a:t>Kubernetes: Overview</a:t>
            </a:r>
          </a:p>
          <a:p>
            <a:r>
              <a:rPr lang="en-US" dirty="0" smtClean="0">
                <a:solidFill>
                  <a:srgbClr val="959595"/>
                </a:solidFill>
              </a:rPr>
              <a:t>YAML Files</a:t>
            </a:r>
          </a:p>
          <a:p>
            <a:r>
              <a:rPr lang="en-US" dirty="0" smtClean="0">
                <a:solidFill>
                  <a:srgbClr val="959595"/>
                </a:solidFill>
              </a:rPr>
              <a:t>AJSC6 Deployment</a:t>
            </a:r>
          </a:p>
          <a:p>
            <a:r>
              <a:rPr lang="en-US" dirty="0" smtClean="0">
                <a:solidFill>
                  <a:srgbClr val="959595"/>
                </a:solidFill>
              </a:rPr>
              <a:t>Cluster Management </a:t>
            </a:r>
          </a:p>
          <a:p>
            <a:pPr marL="457200" indent="-457200"/>
            <a:r>
              <a:rPr lang="en-US" dirty="0" smtClean="0">
                <a:solidFill>
                  <a:srgbClr val="959595"/>
                </a:solidFill>
              </a:rPr>
              <a:t>Services, Load Balancing, and Networking</a:t>
            </a:r>
          </a:p>
          <a:p>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3</a:t>
            </a:fld>
            <a:endParaRPr lang="en-US" dirty="0"/>
          </a:p>
        </p:txBody>
      </p:sp>
    </p:spTree>
    <p:extLst>
      <p:ext uri="{BB962C8B-B14F-4D97-AF65-F5344CB8AC3E}">
        <p14:creationId xmlns:p14="http://schemas.microsoft.com/office/powerpoint/2010/main" val="14815094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a:t>
            </a:r>
            <a:r>
              <a:rPr lang="en-US" baseline="0" dirty="0" smtClean="0"/>
              <a:t> the Deployment YAML files, you may specify how many replicas you want to have for your containers. </a:t>
            </a:r>
          </a:p>
          <a:p>
            <a:pPr marL="6286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It manages the number of pods needed to be created.</a:t>
            </a:r>
          </a:p>
          <a:p>
            <a:pPr marL="6286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It eventually creates replica sets.</a:t>
            </a:r>
          </a:p>
          <a:p>
            <a:pPr marL="6286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In the example here, you can see that each deployment workload creates a replica set.</a:t>
            </a:r>
          </a:p>
          <a:p>
            <a:pPr marL="1085850" lvl="2" indent="-171450">
              <a:buFont typeface="Courier New" panose="02070309020205020404" pitchFamily="49" charset="0"/>
              <a:buChar char="o"/>
            </a:pPr>
            <a:r>
              <a:rPr lang="en-US" baseline="0" dirty="0" smtClean="0"/>
              <a:t>For tmla-haproxy, three pods are initiated.</a:t>
            </a:r>
          </a:p>
          <a:p>
            <a:pPr marL="1085850" lvl="2" indent="-171450">
              <a:buFont typeface="Courier New" panose="02070309020205020404" pitchFamily="49" charset="0"/>
              <a:buChar char="o"/>
            </a:pPr>
            <a:r>
              <a:rPr lang="en-US" baseline="0" dirty="0" smtClean="0"/>
              <a:t>For both tmla AJSC6 deployments, two pods are initiated.</a:t>
            </a:r>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21</a:t>
            </a:fld>
            <a:endParaRPr lang="en-US" dirty="0"/>
          </a:p>
        </p:txBody>
      </p:sp>
    </p:spTree>
    <p:extLst>
      <p:ext uri="{BB962C8B-B14F-4D97-AF65-F5344CB8AC3E}">
        <p14:creationId xmlns:p14="http://schemas.microsoft.com/office/powerpoint/2010/main" val="11653884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a:t>
            </a:r>
            <a:r>
              <a:rPr lang="en-US" baseline="0" dirty="0" smtClean="0"/>
              <a:t> example, there is a look inside </a:t>
            </a:r>
            <a:r>
              <a:rPr lang="en-US" i="1" baseline="0" dirty="0" smtClean="0"/>
              <a:t>tmlaapi</a:t>
            </a:r>
            <a:r>
              <a:rPr lang="en-US" baseline="0" dirty="0" smtClean="0"/>
              <a:t> replica sets details. </a:t>
            </a:r>
          </a:p>
          <a:p>
            <a:pPr marL="628650" lvl="1" indent="-171450">
              <a:buFont typeface="Arial" panose="020B0604020202020204" pitchFamily="34" charset="0"/>
              <a:buChar char="•"/>
            </a:pPr>
            <a:r>
              <a:rPr lang="en-US" baseline="0" dirty="0" smtClean="0"/>
              <a:t>As you can see, it contains several bits of information, such as, name, namespace, labels, and the image the pods will be using.</a:t>
            </a:r>
          </a:p>
          <a:p>
            <a:pPr marL="628650" lvl="1" indent="-171450">
              <a:buFont typeface="Arial" panose="020B0604020202020204" pitchFamily="34" charset="0"/>
              <a:buChar char="•"/>
            </a:pPr>
            <a:r>
              <a:rPr lang="en-US" baseline="0" dirty="0" smtClean="0"/>
              <a:t>In addition, you can see the name of the pods created by the replica set as well as the service associated with those pods.</a:t>
            </a:r>
          </a:p>
          <a:p>
            <a:endParaRPr lang="en-US" baseline="0" dirty="0"/>
          </a:p>
          <a:p>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22</a:t>
            </a:fld>
            <a:endParaRPr lang="en-US" dirty="0"/>
          </a:p>
        </p:txBody>
      </p:sp>
    </p:spTree>
    <p:extLst>
      <p:ext uri="{BB962C8B-B14F-4D97-AF65-F5344CB8AC3E}">
        <p14:creationId xmlns:p14="http://schemas.microsoft.com/office/powerpoint/2010/main" val="9039660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 there</a:t>
            </a:r>
            <a:r>
              <a:rPr lang="en-US" baseline="0" dirty="0" smtClean="0"/>
              <a:t> are 3 different services assigned to each of the deployment workload.  </a:t>
            </a:r>
          </a:p>
          <a:p>
            <a:pPr marL="628650" lvl="1" indent="-171450">
              <a:buFont typeface="Arial" panose="020B0604020202020204" pitchFamily="34" charset="0"/>
              <a:buChar char="•"/>
            </a:pPr>
            <a:r>
              <a:rPr lang="en-US" b="0" i="1" baseline="0" dirty="0" smtClean="0"/>
              <a:t>tmla-haproxy</a:t>
            </a:r>
            <a:r>
              <a:rPr lang="en-US" baseline="0" dirty="0" smtClean="0"/>
              <a:t> is internal service for high availability.</a:t>
            </a:r>
          </a:p>
          <a:p>
            <a:pPr marL="628650" lvl="1" indent="-171450">
              <a:buFont typeface="Arial" panose="020B0604020202020204" pitchFamily="34" charset="0"/>
              <a:buChar char="•"/>
            </a:pPr>
            <a:r>
              <a:rPr lang="en-US" i="1" baseline="0" dirty="0" smtClean="0"/>
              <a:t>tmlaapi</a:t>
            </a:r>
            <a:r>
              <a:rPr lang="en-US" baseline="0" dirty="0" smtClean="0"/>
              <a:t>, and </a:t>
            </a:r>
            <a:r>
              <a:rPr lang="en-US" i="1" baseline="0" dirty="0" smtClean="0"/>
              <a:t>tmlaapitest4</a:t>
            </a:r>
            <a:r>
              <a:rPr lang="en-US" baseline="0" dirty="0" smtClean="0"/>
              <a:t> also have service for internal high availability as well as external IP endpoints. </a:t>
            </a:r>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23</a:t>
            </a:fld>
            <a:endParaRPr lang="en-US" dirty="0"/>
          </a:p>
        </p:txBody>
      </p:sp>
    </p:spTree>
    <p:extLst>
      <p:ext uri="{BB962C8B-B14F-4D97-AF65-F5344CB8AC3E}">
        <p14:creationId xmlns:p14="http://schemas.microsoft.com/office/powerpoint/2010/main" val="18983183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 you can see a Config</a:t>
            </a:r>
            <a:r>
              <a:rPr lang="en-US" baseline="0" dirty="0" smtClean="0"/>
              <a:t> map for </a:t>
            </a:r>
            <a:r>
              <a:rPr lang="en-US" i="1" baseline="0" dirty="0" smtClean="0"/>
              <a:t>tmla-haproxy</a:t>
            </a:r>
            <a:r>
              <a:rPr lang="en-US" baseline="0" dirty="0" smtClean="0"/>
              <a:t>.  </a:t>
            </a:r>
          </a:p>
          <a:p>
            <a:pPr marL="628650" lvl="1" indent="-171450">
              <a:buFont typeface="Arial" panose="020B0604020202020204" pitchFamily="34" charset="0"/>
              <a:buChar char="•"/>
            </a:pPr>
            <a:r>
              <a:rPr lang="en-US" baseline="0" dirty="0" smtClean="0"/>
              <a:t>It contains the key/value pair of the different servers for which the haproxy will do load balancing.</a:t>
            </a:r>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24</a:t>
            </a:fld>
            <a:endParaRPr lang="en-US" dirty="0"/>
          </a:p>
        </p:txBody>
      </p:sp>
    </p:spTree>
    <p:extLst>
      <p:ext uri="{BB962C8B-B14F-4D97-AF65-F5344CB8AC3E}">
        <p14:creationId xmlns:p14="http://schemas.microsoft.com/office/powerpoint/2010/main" val="14540736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26</a:t>
            </a:fld>
            <a:endParaRPr lang="en-US" dirty="0"/>
          </a:p>
        </p:txBody>
      </p:sp>
    </p:spTree>
    <p:extLst>
      <p:ext uri="{BB962C8B-B14F-4D97-AF65-F5344CB8AC3E}">
        <p14:creationId xmlns:p14="http://schemas.microsoft.com/office/powerpoint/2010/main" val="15868559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27</a:t>
            </a:fld>
            <a:endParaRPr lang="en-US" dirty="0"/>
          </a:p>
        </p:txBody>
      </p:sp>
    </p:spTree>
    <p:extLst>
      <p:ext uri="{BB962C8B-B14F-4D97-AF65-F5344CB8AC3E}">
        <p14:creationId xmlns:p14="http://schemas.microsoft.com/office/powerpoint/2010/main" val="19594242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28</a:t>
            </a:fld>
            <a:endParaRPr lang="en-US" dirty="0"/>
          </a:p>
        </p:txBody>
      </p:sp>
    </p:spTree>
    <p:extLst>
      <p:ext uri="{BB962C8B-B14F-4D97-AF65-F5344CB8AC3E}">
        <p14:creationId xmlns:p14="http://schemas.microsoft.com/office/powerpoint/2010/main" val="12920177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There are many ways to manage and configure Kubernetes, e.g., by API, GUI and CLI.</a:t>
            </a:r>
          </a:p>
          <a:p>
            <a:pPr marL="628650" lvl="1" indent="-171450">
              <a:buFont typeface="Arial" panose="020B0604020202020204" pitchFamily="34" charset="0"/>
              <a:buChar char="•"/>
            </a:pPr>
            <a:r>
              <a:rPr lang="en-US" baseline="0" dirty="0" smtClean="0"/>
              <a:t>CLI has two options either by single command similar to Docker run command or using YAML files.</a:t>
            </a:r>
          </a:p>
          <a:p>
            <a:pPr marL="628650" lvl="1" indent="-171450">
              <a:buFont typeface="Arial" panose="020B0604020202020204" pitchFamily="34" charset="0"/>
              <a:buChar char="•"/>
            </a:pPr>
            <a:r>
              <a:rPr lang="en-US" baseline="0" dirty="0" smtClean="0"/>
              <a:t>One of the benefits of using YAML files is that you can create in a single YAML </a:t>
            </a:r>
          </a:p>
          <a:p>
            <a:pPr marL="1085850" lvl="2" indent="-171450">
              <a:buFont typeface="Courier New" panose="02070309020205020404" pitchFamily="49" charset="0"/>
              <a:buChar char="o"/>
            </a:pPr>
            <a:r>
              <a:rPr lang="en-US" baseline="0" dirty="0" smtClean="0"/>
              <a:t>An application contains pods, replication Controller, Services, etc.</a:t>
            </a:r>
            <a:r>
              <a:rPr lang="is-IS" baseline="0" dirty="0" smtClean="0"/>
              <a:t>,</a:t>
            </a:r>
            <a:r>
              <a:rPr lang="en-US" baseline="0" dirty="0" smtClean="0"/>
              <a:t> instead of running multiple kubectl commands.</a:t>
            </a:r>
          </a:p>
          <a:p>
            <a:endParaRPr lang="is-IS" baseline="0" dirty="0" smtClean="0"/>
          </a:p>
          <a:p>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29</a:t>
            </a:fld>
            <a:endParaRPr lang="en-US" dirty="0"/>
          </a:p>
        </p:txBody>
      </p:sp>
    </p:spTree>
    <p:extLst>
      <p:ext uri="{BB962C8B-B14F-4D97-AF65-F5344CB8AC3E}">
        <p14:creationId xmlns:p14="http://schemas.microsoft.com/office/powerpoint/2010/main" val="5077284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Let’s look at the ConfigMap.ymal file created by AT&amp;T Eco for an AJSC6 container and understand the basics.</a:t>
            </a:r>
          </a:p>
          <a:p>
            <a:pPr marL="628650" lvl="1" indent="-171450">
              <a:buFont typeface="Arial" charset="0"/>
              <a:buChar char="•"/>
            </a:pPr>
            <a:r>
              <a:rPr lang="en-US" baseline="0" dirty="0" smtClean="0"/>
              <a:t>ConfigMap – Shared configuration key/value.</a:t>
            </a:r>
          </a:p>
          <a:p>
            <a:endParaRPr lang="en-US" baseline="0" dirty="0" smtClean="0"/>
          </a:p>
          <a:p>
            <a:r>
              <a:rPr lang="en-US" baseline="0" dirty="0" smtClean="0"/>
              <a:t>This YAML files will create a new Config map.</a:t>
            </a:r>
          </a:p>
        </p:txBody>
      </p:sp>
      <p:sp>
        <p:nvSpPr>
          <p:cNvPr id="4" name="Slide Number Placeholder 3"/>
          <p:cNvSpPr>
            <a:spLocks noGrp="1"/>
          </p:cNvSpPr>
          <p:nvPr>
            <p:ph type="sldNum" sz="quarter" idx="10"/>
          </p:nvPr>
        </p:nvSpPr>
        <p:spPr/>
        <p:txBody>
          <a:bodyPr/>
          <a:lstStyle/>
          <a:p>
            <a:fld id="{BCFD9196-B747-C840-B910-EBFFFCF7545D}" type="slidenum">
              <a:rPr lang="en-US" smtClean="0"/>
              <a:t>30</a:t>
            </a:fld>
            <a:endParaRPr lang="en-US" dirty="0"/>
          </a:p>
        </p:txBody>
      </p:sp>
    </p:spTree>
    <p:extLst>
      <p:ext uri="{BB962C8B-B14F-4D97-AF65-F5344CB8AC3E}">
        <p14:creationId xmlns:p14="http://schemas.microsoft.com/office/powerpoint/2010/main" val="14549692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Here’s a look at </a:t>
            </a:r>
            <a:r>
              <a:rPr lang="en-US" i="1" baseline="0" dirty="0" smtClean="0"/>
              <a:t>Deployment.yaml</a:t>
            </a:r>
            <a:r>
              <a:rPr lang="en-US" baseline="0" dirty="0" smtClean="0"/>
              <a:t> file created by AT&amp;T Eco for an AJSC6 container for understanding the basics.</a:t>
            </a:r>
          </a:p>
          <a:p>
            <a:pPr marL="628650" lvl="1" indent="-171450">
              <a:buFont typeface="Arial" charset="0"/>
              <a:buChar char="•"/>
            </a:pPr>
            <a:r>
              <a:rPr lang="en-US" b="1" baseline="0" dirty="0" smtClean="0"/>
              <a:t>Deployment</a:t>
            </a:r>
            <a:r>
              <a:rPr lang="en-US" baseline="0" dirty="0" smtClean="0"/>
              <a:t> - Contains the replication controller and pods configuration.</a:t>
            </a:r>
          </a:p>
          <a:p>
            <a:endParaRPr lang="en-US" baseline="0" dirty="0" smtClean="0"/>
          </a:p>
          <a:p>
            <a:r>
              <a:rPr lang="en-US" baseline="0" dirty="0" smtClean="0"/>
              <a:t>The template contains several parts: </a:t>
            </a:r>
          </a:p>
          <a:p>
            <a:pPr marL="685800" lvl="1" indent="-228600">
              <a:buAutoNum type="arabicPeriod"/>
            </a:pPr>
            <a:r>
              <a:rPr lang="en-US" b="1" baseline="0" dirty="0" smtClean="0"/>
              <a:t>Metadata</a:t>
            </a:r>
            <a:r>
              <a:rPr lang="en-US" b="0" baseline="0" dirty="0" smtClean="0"/>
              <a:t> - C</a:t>
            </a:r>
            <a:r>
              <a:rPr lang="en-US" baseline="0" dirty="0" smtClean="0"/>
              <a:t>ontains the name of the deployment, the namespace and some labels we want to assign to the deployment.</a:t>
            </a:r>
          </a:p>
          <a:p>
            <a:pPr marL="685800" lvl="1" indent="-228600">
              <a:buAutoNum type="arabicPeriod"/>
            </a:pPr>
            <a:r>
              <a:rPr lang="en-US" b="1" baseline="0" dirty="0" smtClean="0"/>
              <a:t>Specs</a:t>
            </a:r>
            <a:r>
              <a:rPr lang="en-US" b="0" baseline="0" dirty="0" smtClean="0"/>
              <a:t> - C</a:t>
            </a:r>
            <a:r>
              <a:rPr lang="en-US" baseline="0" dirty="0" smtClean="0"/>
              <a:t>ontains the actual information about our deployment.  The first part is specification for number of pods we want to replicate.  This will be used by the ReplicaSet component.</a:t>
            </a:r>
          </a:p>
          <a:p>
            <a:pPr marL="685800" lvl="1" indent="-228600">
              <a:buAutoNum type="arabicPeriod"/>
            </a:pPr>
            <a:r>
              <a:rPr lang="en-US" b="1" baseline="0" dirty="0" smtClean="0"/>
              <a:t>ServiceAccount</a:t>
            </a:r>
            <a:r>
              <a:rPr lang="en-US" baseline="0" dirty="0" smtClean="0"/>
              <a:t> - </a:t>
            </a:r>
            <a:r>
              <a:rPr lang="en-US" sz="1200" kern="1200" dirty="0" smtClean="0">
                <a:solidFill>
                  <a:schemeClr val="tx1"/>
                </a:solidFill>
                <a:latin typeface="+mn-lt"/>
                <a:ea typeface="+mn-ea"/>
                <a:cs typeface="+mn-cs"/>
              </a:rPr>
              <a:t>A service account provides an identity for processes that run in a pod.</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 It is used</a:t>
            </a:r>
            <a:r>
              <a:rPr lang="en-US" sz="1200" kern="1200" baseline="0" dirty="0" smtClean="0">
                <a:solidFill>
                  <a:schemeClr val="tx1"/>
                </a:solidFill>
                <a:latin typeface="+mn-lt"/>
                <a:ea typeface="+mn-ea"/>
                <a:cs typeface="+mn-cs"/>
              </a:rPr>
              <a:t> for authentication of our API calls.</a:t>
            </a:r>
          </a:p>
          <a:p>
            <a:pPr marL="685800" lvl="1" indent="-228600">
              <a:buAutoNum type="arabicPeriod"/>
            </a:pPr>
            <a:r>
              <a:rPr lang="en-US" sz="1200" b="1" kern="1200" baseline="0" dirty="0" smtClean="0">
                <a:solidFill>
                  <a:schemeClr val="tx1"/>
                </a:solidFill>
                <a:latin typeface="+mn-lt"/>
                <a:ea typeface="+mn-ea"/>
                <a:cs typeface="+mn-cs"/>
              </a:rPr>
              <a:t>Containers</a:t>
            </a:r>
            <a:r>
              <a:rPr lang="en-US" sz="1200" b="0" kern="1200" baseline="0" dirty="0" smtClean="0">
                <a:solidFill>
                  <a:schemeClr val="tx1"/>
                </a:solidFill>
                <a:latin typeface="+mn-lt"/>
                <a:ea typeface="+mn-ea"/>
                <a:cs typeface="+mn-cs"/>
              </a:rPr>
              <a:t> - S</a:t>
            </a:r>
            <a:r>
              <a:rPr lang="en-US" sz="1200" kern="1200" baseline="0" dirty="0" smtClean="0">
                <a:solidFill>
                  <a:schemeClr val="tx1"/>
                </a:solidFill>
                <a:latin typeface="+mn-lt"/>
                <a:ea typeface="+mn-ea"/>
                <a:cs typeface="+mn-cs"/>
              </a:rPr>
              <a:t>et the configuration for the running containers in the pods.</a:t>
            </a:r>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31</a:t>
            </a:fld>
            <a:endParaRPr lang="en-US" dirty="0"/>
          </a:p>
        </p:txBody>
      </p:sp>
    </p:spTree>
    <p:extLst>
      <p:ext uri="{BB962C8B-B14F-4D97-AF65-F5344CB8AC3E}">
        <p14:creationId xmlns:p14="http://schemas.microsoft.com/office/powerpoint/2010/main" val="5826722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slides have a significant amount of notes added to them to explain the content.  This is done so that reading the notes is essentially what an instructor leading the course would have said.  There is a good</a:t>
            </a:r>
            <a:r>
              <a:rPr lang="en-US" baseline="0" dirty="0" smtClean="0"/>
              <a:t> amount of explanation in the notes that may be missed if you look only at the slide.</a:t>
            </a:r>
          </a:p>
          <a:p>
            <a:endParaRPr lang="en-US" baseline="0" dirty="0" smtClean="0"/>
          </a:p>
          <a:p>
            <a:r>
              <a:rPr lang="en-US" baseline="0" dirty="0" smtClean="0"/>
              <a:t>The notes can be viewed using several different approaches.  If you are viewing the presentation as a slide show, the presenters view will show the slide and the notes.  If you have opened the presentation in PowerPoint, you can view the notes using one of several means:</a:t>
            </a:r>
          </a:p>
          <a:p>
            <a:pPr marL="228600" indent="-228600">
              <a:buAutoNum type="arabicPeriod"/>
            </a:pPr>
            <a:r>
              <a:rPr lang="en-US" baseline="0" dirty="0" smtClean="0"/>
              <a:t>Select the “View” menu, then select “Notes Page”</a:t>
            </a:r>
          </a:p>
          <a:p>
            <a:pPr marL="228600" indent="-228600">
              <a:buAutoNum type="arabicPeriod"/>
            </a:pPr>
            <a:r>
              <a:rPr lang="en-US" baseline="0" dirty="0" smtClean="0"/>
              <a:t>In the normal view, use your mouse to select a divider along the bottom of the slide and move it up.  This will show both the slide and the notes.</a:t>
            </a:r>
          </a:p>
          <a:p>
            <a:pPr marL="228600" indent="-228600">
              <a:buAutoNum type="arabicPeriod"/>
            </a:pPr>
            <a:endParaRPr lang="en-US" baseline="0" dirty="0" smtClean="0"/>
          </a:p>
          <a:p>
            <a:pPr marL="0" indent="0">
              <a:buNone/>
            </a:pPr>
            <a:r>
              <a:rPr lang="en-US" baseline="0" dirty="0" smtClean="0"/>
              <a:t>Please note, if you are using the power point viewer, the notes will not be visible.  You will need to use PowerPoint to view the presentation content in its entirety. </a:t>
            </a:r>
            <a:endParaRPr lang="en-US" dirty="0"/>
          </a:p>
        </p:txBody>
      </p:sp>
      <p:sp>
        <p:nvSpPr>
          <p:cNvPr id="4" name="Slide Number Placeholder 3"/>
          <p:cNvSpPr>
            <a:spLocks noGrp="1"/>
          </p:cNvSpPr>
          <p:nvPr>
            <p:ph type="sldNum" sz="quarter" idx="10"/>
          </p:nvPr>
        </p:nvSpPr>
        <p:spPr/>
        <p:txBody>
          <a:bodyPr/>
          <a:lstStyle/>
          <a:p>
            <a:pPr>
              <a:defRPr/>
            </a:pPr>
            <a:fld id="{91B9633B-15E8-8646-A6B7-A3D72C80C99D}" type="slidenum">
              <a:rPr lang="en-US" smtClean="0"/>
              <a:pPr>
                <a:defRPr/>
              </a:pPr>
              <a:t>4</a:t>
            </a:fld>
            <a:endParaRPr lang="en-US" dirty="0"/>
          </a:p>
        </p:txBody>
      </p:sp>
    </p:spTree>
    <p:extLst>
      <p:ext uri="{BB962C8B-B14F-4D97-AF65-F5344CB8AC3E}">
        <p14:creationId xmlns:p14="http://schemas.microsoft.com/office/powerpoint/2010/main" val="293368135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template contains several parts: </a:t>
            </a:r>
          </a:p>
          <a:p>
            <a:pPr marL="685800" lvl="1" indent="-228600">
              <a:buAutoNum type="arabicPeriod"/>
            </a:pPr>
            <a:r>
              <a:rPr lang="en-US" b="1" baseline="0" dirty="0" smtClean="0"/>
              <a:t>Metadata</a:t>
            </a:r>
            <a:r>
              <a:rPr lang="en-US" b="0" baseline="0" dirty="0" smtClean="0"/>
              <a:t> - C</a:t>
            </a:r>
            <a:r>
              <a:rPr lang="en-US" baseline="0" dirty="0" smtClean="0"/>
              <a:t>ontains the name of the deployment, the namespace and some labels we want to assign to the deployment.</a:t>
            </a:r>
          </a:p>
          <a:p>
            <a:pPr marL="685800" lvl="1" indent="-228600">
              <a:buAutoNum type="arabicPeriod"/>
            </a:pPr>
            <a:r>
              <a:rPr lang="en-US" b="1" baseline="0" dirty="0" smtClean="0"/>
              <a:t>Specs</a:t>
            </a:r>
            <a:r>
              <a:rPr lang="en-US" b="0" baseline="0" dirty="0" smtClean="0"/>
              <a:t> - C</a:t>
            </a:r>
            <a:r>
              <a:rPr lang="en-US" baseline="0" dirty="0" smtClean="0"/>
              <a:t>ontains the actual information about our deployment.  The first part is specification for number of pods we want to replicate.  This will be used by the ReplicaSet component.</a:t>
            </a:r>
          </a:p>
          <a:p>
            <a:pPr marL="685800" lvl="1" indent="-228600">
              <a:buAutoNum type="arabicPeriod"/>
            </a:pPr>
            <a:r>
              <a:rPr lang="en-US" b="1" baseline="0" dirty="0" smtClean="0"/>
              <a:t>ServiceAccount</a:t>
            </a:r>
            <a:r>
              <a:rPr lang="en-US" baseline="0" dirty="0" smtClean="0"/>
              <a:t> - </a:t>
            </a:r>
            <a:r>
              <a:rPr lang="en-US" sz="1200" kern="1200" dirty="0" smtClean="0">
                <a:solidFill>
                  <a:schemeClr val="tx1"/>
                </a:solidFill>
                <a:latin typeface="+mn-lt"/>
                <a:ea typeface="+mn-ea"/>
                <a:cs typeface="+mn-cs"/>
              </a:rPr>
              <a:t>A service account provides an identity for processes that run in a pod.</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 It is used</a:t>
            </a:r>
            <a:r>
              <a:rPr lang="en-US" sz="1200" kern="1200" baseline="0" dirty="0" smtClean="0">
                <a:solidFill>
                  <a:schemeClr val="tx1"/>
                </a:solidFill>
                <a:latin typeface="+mn-lt"/>
                <a:ea typeface="+mn-ea"/>
                <a:cs typeface="+mn-cs"/>
              </a:rPr>
              <a:t> for authentication of our API calls.</a:t>
            </a:r>
          </a:p>
          <a:p>
            <a:pPr marL="685800" lvl="1" indent="-228600">
              <a:buAutoNum type="arabicPeriod"/>
            </a:pPr>
            <a:r>
              <a:rPr lang="en-US" sz="1200" b="1" kern="1200" baseline="0" dirty="0" smtClean="0">
                <a:solidFill>
                  <a:schemeClr val="tx1"/>
                </a:solidFill>
                <a:latin typeface="+mn-lt"/>
                <a:ea typeface="+mn-ea"/>
                <a:cs typeface="+mn-cs"/>
              </a:rPr>
              <a:t>Containers</a:t>
            </a:r>
            <a:r>
              <a:rPr lang="en-US" sz="1200" b="0" kern="1200" baseline="0" dirty="0" smtClean="0">
                <a:solidFill>
                  <a:schemeClr val="tx1"/>
                </a:solidFill>
                <a:latin typeface="+mn-lt"/>
                <a:ea typeface="+mn-ea"/>
                <a:cs typeface="+mn-cs"/>
              </a:rPr>
              <a:t> - S</a:t>
            </a:r>
            <a:r>
              <a:rPr lang="en-US" sz="1200" kern="1200" baseline="0" dirty="0" smtClean="0">
                <a:solidFill>
                  <a:schemeClr val="tx1"/>
                </a:solidFill>
                <a:latin typeface="+mn-lt"/>
                <a:ea typeface="+mn-ea"/>
                <a:cs typeface="+mn-cs"/>
              </a:rPr>
              <a:t>et the configuration for the running containers in the pods.</a:t>
            </a:r>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32</a:t>
            </a:fld>
            <a:endParaRPr lang="en-US" dirty="0"/>
          </a:p>
        </p:txBody>
      </p:sp>
    </p:spTree>
    <p:extLst>
      <p:ext uri="{BB962C8B-B14F-4D97-AF65-F5344CB8AC3E}">
        <p14:creationId xmlns:p14="http://schemas.microsoft.com/office/powerpoint/2010/main" val="157993716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template contains several parts: </a:t>
            </a:r>
          </a:p>
          <a:p>
            <a:pPr marL="685800" lvl="1" indent="-228600">
              <a:buAutoNum type="arabicPeriod"/>
            </a:pPr>
            <a:r>
              <a:rPr lang="en-US" b="1" baseline="0" dirty="0" smtClean="0"/>
              <a:t>Metadata</a:t>
            </a:r>
            <a:r>
              <a:rPr lang="en-US" b="0" baseline="0" dirty="0" smtClean="0"/>
              <a:t> - C</a:t>
            </a:r>
            <a:r>
              <a:rPr lang="en-US" baseline="0" dirty="0" smtClean="0"/>
              <a:t>ontains the name of the deployment, the namespace and some labels we want to assign to the deployment.</a:t>
            </a:r>
          </a:p>
          <a:p>
            <a:pPr marL="685800" lvl="1" indent="-228600">
              <a:buAutoNum type="arabicPeriod"/>
            </a:pPr>
            <a:r>
              <a:rPr lang="en-US" b="1" baseline="0" dirty="0" smtClean="0"/>
              <a:t>Specs</a:t>
            </a:r>
            <a:r>
              <a:rPr lang="en-US" b="0" baseline="0" dirty="0" smtClean="0"/>
              <a:t> - C</a:t>
            </a:r>
            <a:r>
              <a:rPr lang="en-US" baseline="0" dirty="0" smtClean="0"/>
              <a:t>ontains the actual information about our deployment.  The first part is specification for number of pods we want to replicate.  This will be used by the ReplicaSet component.</a:t>
            </a:r>
          </a:p>
          <a:p>
            <a:pPr marL="685800" lvl="1" indent="-228600">
              <a:buAutoNum type="arabicPeriod"/>
            </a:pPr>
            <a:r>
              <a:rPr lang="en-US" b="1" baseline="0" dirty="0" smtClean="0"/>
              <a:t>ServiceAccount</a:t>
            </a:r>
            <a:r>
              <a:rPr lang="en-US" baseline="0" dirty="0" smtClean="0"/>
              <a:t> - </a:t>
            </a:r>
            <a:r>
              <a:rPr lang="en-US" sz="1200" kern="1200" dirty="0" smtClean="0">
                <a:solidFill>
                  <a:schemeClr val="tx1"/>
                </a:solidFill>
                <a:latin typeface="+mn-lt"/>
                <a:ea typeface="+mn-ea"/>
                <a:cs typeface="+mn-cs"/>
              </a:rPr>
              <a:t>A service account provides an identity for processes that run in a pod.</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 It is used</a:t>
            </a:r>
            <a:r>
              <a:rPr lang="en-US" sz="1200" kern="1200" baseline="0" dirty="0" smtClean="0">
                <a:solidFill>
                  <a:schemeClr val="tx1"/>
                </a:solidFill>
                <a:latin typeface="+mn-lt"/>
                <a:ea typeface="+mn-ea"/>
                <a:cs typeface="+mn-cs"/>
              </a:rPr>
              <a:t> for authentication of our API calls.</a:t>
            </a:r>
          </a:p>
          <a:p>
            <a:pPr marL="685800" lvl="1" indent="-228600">
              <a:buAutoNum type="arabicPeriod"/>
            </a:pPr>
            <a:r>
              <a:rPr lang="en-US" sz="1200" b="1" kern="1200" baseline="0" dirty="0" smtClean="0">
                <a:solidFill>
                  <a:schemeClr val="tx1"/>
                </a:solidFill>
                <a:latin typeface="+mn-lt"/>
                <a:ea typeface="+mn-ea"/>
                <a:cs typeface="+mn-cs"/>
              </a:rPr>
              <a:t>Containers</a:t>
            </a:r>
            <a:r>
              <a:rPr lang="en-US" sz="1200" b="0" kern="1200" baseline="0" dirty="0" smtClean="0">
                <a:solidFill>
                  <a:schemeClr val="tx1"/>
                </a:solidFill>
                <a:latin typeface="+mn-lt"/>
                <a:ea typeface="+mn-ea"/>
                <a:cs typeface="+mn-cs"/>
              </a:rPr>
              <a:t> - S</a:t>
            </a:r>
            <a:r>
              <a:rPr lang="en-US" sz="1200" kern="1200" baseline="0" dirty="0" smtClean="0">
                <a:solidFill>
                  <a:schemeClr val="tx1"/>
                </a:solidFill>
                <a:latin typeface="+mn-lt"/>
                <a:ea typeface="+mn-ea"/>
                <a:cs typeface="+mn-cs"/>
              </a:rPr>
              <a:t>et the configuration for the running containers in the pods.</a:t>
            </a:r>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33</a:t>
            </a:fld>
            <a:endParaRPr lang="en-US" dirty="0"/>
          </a:p>
        </p:txBody>
      </p:sp>
    </p:spTree>
    <p:extLst>
      <p:ext uri="{BB962C8B-B14F-4D97-AF65-F5344CB8AC3E}">
        <p14:creationId xmlns:p14="http://schemas.microsoft.com/office/powerpoint/2010/main" val="29134868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34</a:t>
            </a:fld>
            <a:endParaRPr lang="en-US" dirty="0"/>
          </a:p>
        </p:txBody>
      </p:sp>
    </p:spTree>
    <p:extLst>
      <p:ext uri="{BB962C8B-B14F-4D97-AF65-F5344CB8AC3E}">
        <p14:creationId xmlns:p14="http://schemas.microsoft.com/office/powerpoint/2010/main" val="6808984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36</a:t>
            </a:fld>
            <a:endParaRPr lang="en-US" dirty="0"/>
          </a:p>
        </p:txBody>
      </p:sp>
    </p:spTree>
    <p:extLst>
      <p:ext uri="{BB962C8B-B14F-4D97-AF65-F5344CB8AC3E}">
        <p14:creationId xmlns:p14="http://schemas.microsoft.com/office/powerpoint/2010/main" val="79778729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37</a:t>
            </a:fld>
            <a:endParaRPr lang="en-US" dirty="0"/>
          </a:p>
        </p:txBody>
      </p:sp>
    </p:spTree>
    <p:extLst>
      <p:ext uri="{BB962C8B-B14F-4D97-AF65-F5344CB8AC3E}">
        <p14:creationId xmlns:p14="http://schemas.microsoft.com/office/powerpoint/2010/main" val="14331219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i="0" u="none" dirty="0" smtClean="0"/>
              <a:t>AJSC6 Deployment</a:t>
            </a:r>
          </a:p>
          <a:p>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38</a:t>
            </a:fld>
            <a:endParaRPr lang="en-US" dirty="0"/>
          </a:p>
        </p:txBody>
      </p:sp>
    </p:spTree>
    <p:extLst>
      <p:ext uri="{BB962C8B-B14F-4D97-AF65-F5344CB8AC3E}">
        <p14:creationId xmlns:p14="http://schemas.microsoft.com/office/powerpoint/2010/main" val="21214826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39</a:t>
            </a:fld>
            <a:endParaRPr lang="en-US" dirty="0"/>
          </a:p>
        </p:txBody>
      </p:sp>
    </p:spTree>
    <p:extLst>
      <p:ext uri="{BB962C8B-B14F-4D97-AF65-F5344CB8AC3E}">
        <p14:creationId xmlns:p14="http://schemas.microsoft.com/office/powerpoint/2010/main" val="208649719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This file can be found in your k8s folder under the AJSC6 Git repository.  </a:t>
            </a:r>
          </a:p>
          <a:p>
            <a:pPr marL="628650" lvl="1" indent="-171450">
              <a:buFont typeface="Arial" panose="020B0604020202020204" pitchFamily="34" charset="0"/>
              <a:buChar char="•"/>
            </a:pPr>
            <a:r>
              <a:rPr lang="en-US" baseline="0" dirty="0" smtClean="0"/>
              <a:t>As stated in the previous slide, it is used to create the deployment, replica sets and pods. </a:t>
            </a:r>
          </a:p>
          <a:p>
            <a:pPr marL="628650" lvl="1" indent="-171450">
              <a:buFont typeface="Arial" panose="020B0604020202020204" pitchFamily="34" charset="0"/>
              <a:buChar char="•"/>
            </a:pPr>
            <a:r>
              <a:rPr lang="en-US" baseline="0" dirty="0" smtClean="0"/>
              <a:t>Some of the information is environment variables, which will be populated as part of the Jenkins Jobs run.</a:t>
            </a:r>
          </a:p>
          <a:p>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40</a:t>
            </a:fld>
            <a:endParaRPr lang="en-US" dirty="0"/>
          </a:p>
        </p:txBody>
      </p:sp>
    </p:spTree>
    <p:extLst>
      <p:ext uri="{BB962C8B-B14F-4D97-AF65-F5344CB8AC3E}">
        <p14:creationId xmlns:p14="http://schemas.microsoft.com/office/powerpoint/2010/main" val="23401877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This file can be found in your k8s folder under the AJSC6 Git repository.  </a:t>
            </a:r>
          </a:p>
          <a:p>
            <a:pPr marL="628650" lvl="1" indent="-171450">
              <a:buFont typeface="Arial" panose="020B0604020202020204" pitchFamily="34" charset="0"/>
              <a:buChar char="•"/>
            </a:pPr>
            <a:r>
              <a:rPr lang="en-US" baseline="0" dirty="0" smtClean="0"/>
              <a:t>As stated in the previous slide it is used to create the Config map attributes.  </a:t>
            </a:r>
          </a:p>
          <a:p>
            <a:pPr marL="628650" lvl="1" indent="-171450">
              <a:buFont typeface="Arial" panose="020B0604020202020204" pitchFamily="34" charset="0"/>
              <a:buChar char="•"/>
            </a:pPr>
            <a:r>
              <a:rPr lang="en-US" baseline="0" dirty="0" smtClean="0"/>
              <a:t>In this example you can see that it will add a configuration parameter “config-env” equal the value:  “dev“</a:t>
            </a:r>
          </a:p>
          <a:p>
            <a:pPr marL="628650" lvl="1" indent="-171450">
              <a:buFont typeface="Arial" panose="020B0604020202020204" pitchFamily="34" charset="0"/>
              <a:buChar char="•"/>
            </a:pPr>
            <a:r>
              <a:rPr lang="en-US" baseline="0" dirty="0" smtClean="0"/>
              <a:t>Some of the information is environment variables which we’ll be populate part of the Jenkins Jobs run.</a:t>
            </a:r>
          </a:p>
          <a:p>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41</a:t>
            </a:fld>
            <a:endParaRPr lang="en-US" dirty="0"/>
          </a:p>
        </p:txBody>
      </p:sp>
    </p:spTree>
    <p:extLst>
      <p:ext uri="{BB962C8B-B14F-4D97-AF65-F5344CB8AC3E}">
        <p14:creationId xmlns:p14="http://schemas.microsoft.com/office/powerpoint/2010/main" val="134933800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This file can be found in your k8s folder, under the AJSC6 Git repository.  </a:t>
            </a:r>
          </a:p>
          <a:p>
            <a:pPr marL="628650" lvl="1" indent="-171450">
              <a:buFont typeface="Arial" panose="020B0604020202020204" pitchFamily="34" charset="0"/>
              <a:buChar char="•"/>
            </a:pPr>
            <a:r>
              <a:rPr lang="en-US" baseline="0" dirty="0" smtClean="0"/>
              <a:t>As stated in the previous slide, it is uses to create a load balancing service for your Pods.</a:t>
            </a:r>
          </a:p>
          <a:p>
            <a:pPr marL="628650" lvl="1" indent="-171450">
              <a:buFont typeface="Arial" panose="020B0604020202020204" pitchFamily="34" charset="0"/>
              <a:buChar char="•"/>
            </a:pPr>
            <a:r>
              <a:rPr lang="en-US" baseline="0" dirty="0" smtClean="0"/>
              <a:t>In this example, you can see that it will add a new load balancing service which will listen on port 80 and will redirect the traffic to port 8080 in each of the Pods.</a:t>
            </a:r>
          </a:p>
          <a:p>
            <a:pPr marL="628650" lvl="1" indent="-171450">
              <a:buFont typeface="Arial" panose="020B0604020202020204" pitchFamily="34" charset="0"/>
              <a:buChar char="•"/>
            </a:pPr>
            <a:r>
              <a:rPr lang="en-US" baseline="0" dirty="0" smtClean="0"/>
              <a:t>Some of the information is environment variables, which will be populated as part of the Jenkins Jobs run.</a:t>
            </a:r>
          </a:p>
          <a:p>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42</a:t>
            </a:fld>
            <a:endParaRPr lang="en-US" dirty="0"/>
          </a:p>
        </p:txBody>
      </p:sp>
    </p:spTree>
    <p:extLst>
      <p:ext uri="{BB962C8B-B14F-4D97-AF65-F5344CB8AC3E}">
        <p14:creationId xmlns:p14="http://schemas.microsoft.com/office/powerpoint/2010/main" val="13808019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5</a:t>
            </a:fld>
            <a:endParaRPr lang="en-US" dirty="0"/>
          </a:p>
        </p:txBody>
      </p:sp>
    </p:spTree>
    <p:extLst>
      <p:ext uri="{BB962C8B-B14F-4D97-AF65-F5344CB8AC3E}">
        <p14:creationId xmlns:p14="http://schemas.microsoft.com/office/powerpoint/2010/main" val="8456598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43</a:t>
            </a:fld>
            <a:endParaRPr lang="en-US" dirty="0"/>
          </a:p>
        </p:txBody>
      </p:sp>
    </p:spTree>
    <p:extLst>
      <p:ext uri="{BB962C8B-B14F-4D97-AF65-F5344CB8AC3E}">
        <p14:creationId xmlns:p14="http://schemas.microsoft.com/office/powerpoint/2010/main" val="1508917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TBD – Add text</a:t>
            </a:r>
          </a:p>
        </p:txBody>
      </p:sp>
      <p:sp>
        <p:nvSpPr>
          <p:cNvPr id="4" name="Slide Number Placeholder 3"/>
          <p:cNvSpPr>
            <a:spLocks noGrp="1"/>
          </p:cNvSpPr>
          <p:nvPr>
            <p:ph type="sldNum" sz="quarter" idx="10"/>
          </p:nvPr>
        </p:nvSpPr>
        <p:spPr/>
        <p:txBody>
          <a:bodyPr/>
          <a:lstStyle/>
          <a:p>
            <a:fld id="{BCFD9196-B747-C840-B910-EBFFFCF7545D}" type="slidenum">
              <a:rPr lang="en-US" smtClean="0"/>
              <a:t>44</a:t>
            </a:fld>
            <a:endParaRPr lang="en-US" dirty="0"/>
          </a:p>
        </p:txBody>
      </p:sp>
    </p:spTree>
    <p:extLst>
      <p:ext uri="{BB962C8B-B14F-4D97-AF65-F5344CB8AC3E}">
        <p14:creationId xmlns:p14="http://schemas.microsoft.com/office/powerpoint/2010/main" val="187974263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46</a:t>
            </a:fld>
            <a:endParaRPr lang="en-US" dirty="0"/>
          </a:p>
        </p:txBody>
      </p:sp>
    </p:spTree>
    <p:extLst>
      <p:ext uri="{BB962C8B-B14F-4D97-AF65-F5344CB8AC3E}">
        <p14:creationId xmlns:p14="http://schemas.microsoft.com/office/powerpoint/2010/main" val="23640540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47</a:t>
            </a:fld>
            <a:endParaRPr lang="en-US" dirty="0"/>
          </a:p>
        </p:txBody>
      </p:sp>
    </p:spTree>
    <p:extLst>
      <p:ext uri="{BB962C8B-B14F-4D97-AF65-F5344CB8AC3E}">
        <p14:creationId xmlns:p14="http://schemas.microsoft.com/office/powerpoint/2010/main" val="103463609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48</a:t>
            </a:fld>
            <a:endParaRPr lang="en-US" dirty="0"/>
          </a:p>
        </p:txBody>
      </p:sp>
    </p:spTree>
    <p:extLst>
      <p:ext uri="{BB962C8B-B14F-4D97-AF65-F5344CB8AC3E}">
        <p14:creationId xmlns:p14="http://schemas.microsoft.com/office/powerpoint/2010/main" val="8203020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49</a:t>
            </a:fld>
            <a:endParaRPr lang="en-US" dirty="0"/>
          </a:p>
        </p:txBody>
      </p:sp>
    </p:spTree>
    <p:extLst>
      <p:ext uri="{BB962C8B-B14F-4D97-AF65-F5344CB8AC3E}">
        <p14:creationId xmlns:p14="http://schemas.microsoft.com/office/powerpoint/2010/main" val="196441722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50</a:t>
            </a:fld>
            <a:endParaRPr lang="en-US" dirty="0"/>
          </a:p>
        </p:txBody>
      </p:sp>
    </p:spTree>
    <p:extLst>
      <p:ext uri="{BB962C8B-B14F-4D97-AF65-F5344CB8AC3E}">
        <p14:creationId xmlns:p14="http://schemas.microsoft.com/office/powerpoint/2010/main" val="16518650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When using CDP Kubernetes runtime environment, the following tools will be added to your cluster, helping you manage your cluster.</a:t>
            </a:r>
          </a:p>
        </p:txBody>
      </p:sp>
      <p:sp>
        <p:nvSpPr>
          <p:cNvPr id="4" name="Slide Number Placeholder 3"/>
          <p:cNvSpPr>
            <a:spLocks noGrp="1"/>
          </p:cNvSpPr>
          <p:nvPr>
            <p:ph type="sldNum" sz="quarter" idx="10"/>
          </p:nvPr>
        </p:nvSpPr>
        <p:spPr/>
        <p:txBody>
          <a:bodyPr/>
          <a:lstStyle/>
          <a:p>
            <a:fld id="{BCFD9196-B747-C840-B910-EBFFFCF7545D}" type="slidenum">
              <a:rPr lang="en-US" smtClean="0"/>
              <a:t>51</a:t>
            </a:fld>
            <a:endParaRPr lang="en-US" dirty="0"/>
          </a:p>
        </p:txBody>
      </p:sp>
    </p:spTree>
    <p:extLst>
      <p:ext uri="{BB962C8B-B14F-4D97-AF65-F5344CB8AC3E}">
        <p14:creationId xmlns:p14="http://schemas.microsoft.com/office/powerpoint/2010/main" val="195294464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Kubernetes can be managed also via GUI.</a:t>
            </a:r>
          </a:p>
          <a:p>
            <a:pPr marL="628650" lvl="1" indent="-171450">
              <a:buFont typeface="Arial" panose="020B0604020202020204" pitchFamily="34" charset="0"/>
              <a:buChar char="•"/>
            </a:pPr>
            <a:r>
              <a:rPr lang="en-US" baseline="0" dirty="0" smtClean="0"/>
              <a:t>The Kubernetes dashboard provides deployment information and tools to manage it.</a:t>
            </a:r>
          </a:p>
          <a:p>
            <a:pPr marL="628650" lvl="1" indent="-171450">
              <a:buFont typeface="Arial" panose="020B0604020202020204" pitchFamily="34" charset="0"/>
              <a:buChar char="•"/>
            </a:pPr>
            <a:r>
              <a:rPr lang="en-US" baseline="0" dirty="0" smtClean="0"/>
              <a:t>You can create, modify or view objects</a:t>
            </a:r>
          </a:p>
        </p:txBody>
      </p:sp>
      <p:sp>
        <p:nvSpPr>
          <p:cNvPr id="4" name="Slide Number Placeholder 3"/>
          <p:cNvSpPr>
            <a:spLocks noGrp="1"/>
          </p:cNvSpPr>
          <p:nvPr>
            <p:ph type="sldNum" sz="quarter" idx="10"/>
          </p:nvPr>
        </p:nvSpPr>
        <p:spPr/>
        <p:txBody>
          <a:bodyPr/>
          <a:lstStyle/>
          <a:p>
            <a:fld id="{BCFD9196-B747-C840-B910-EBFFFCF7545D}" type="slidenum">
              <a:rPr lang="en-US" smtClean="0"/>
              <a:t>52</a:t>
            </a:fld>
            <a:endParaRPr lang="en-US" dirty="0"/>
          </a:p>
        </p:txBody>
      </p:sp>
    </p:spTree>
    <p:extLst>
      <p:ext uri="{BB962C8B-B14F-4D97-AF65-F5344CB8AC3E}">
        <p14:creationId xmlns:p14="http://schemas.microsoft.com/office/powerpoint/2010/main" val="210787102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Kubernetes dashboard can be used to view the containers logs in a centralized location.</a:t>
            </a:r>
          </a:p>
        </p:txBody>
      </p:sp>
      <p:sp>
        <p:nvSpPr>
          <p:cNvPr id="4" name="Slide Number Placeholder 3"/>
          <p:cNvSpPr>
            <a:spLocks noGrp="1"/>
          </p:cNvSpPr>
          <p:nvPr>
            <p:ph type="sldNum" sz="quarter" idx="10"/>
          </p:nvPr>
        </p:nvSpPr>
        <p:spPr/>
        <p:txBody>
          <a:bodyPr/>
          <a:lstStyle/>
          <a:p>
            <a:fld id="{BCFD9196-B747-C840-B910-EBFFFCF7545D}" type="slidenum">
              <a:rPr lang="en-US" smtClean="0"/>
              <a:t>53</a:t>
            </a:fld>
            <a:endParaRPr lang="en-US" dirty="0"/>
          </a:p>
        </p:txBody>
      </p:sp>
    </p:spTree>
    <p:extLst>
      <p:ext uri="{BB962C8B-B14F-4D97-AF65-F5344CB8AC3E}">
        <p14:creationId xmlns:p14="http://schemas.microsoft.com/office/powerpoint/2010/main" val="8268017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Kubernetes is an orchestration tool that manage the deployments of containers, but why do we need it? </a:t>
            </a:r>
          </a:p>
          <a:p>
            <a:pPr marL="628650" lvl="1" indent="-171450">
              <a:buFont typeface="Arial" panose="020B0604020202020204" pitchFamily="34" charset="0"/>
              <a:buChar char="•"/>
            </a:pPr>
            <a:r>
              <a:rPr lang="en-US" baseline="0" dirty="0" smtClean="0"/>
              <a:t>In CDP409 Using Dockers, we saw we can easily run Docker commands to manage our micro services.</a:t>
            </a:r>
          </a:p>
          <a:p>
            <a:pPr marL="628650" lvl="1" indent="-171450">
              <a:buFont typeface="Arial" panose="020B0604020202020204" pitchFamily="34" charset="0"/>
              <a:buChar char="•"/>
            </a:pPr>
            <a:r>
              <a:rPr lang="en-US" baseline="0" dirty="0" smtClean="0"/>
              <a:t>We can also use Chef or Ansible orchestration tools for creating recipes or playbooks that automate the deployments on several servers.</a:t>
            </a:r>
          </a:p>
          <a:p>
            <a:endParaRPr lang="en-US" baseline="0" dirty="0" smtClean="0"/>
          </a:p>
          <a:p>
            <a:r>
              <a:rPr lang="en-US" baseline="0" dirty="0" smtClean="0"/>
              <a:t>The question remains</a:t>
            </a:r>
            <a:r>
              <a:rPr lang="is-IS" baseline="0" dirty="0" smtClean="0"/>
              <a:t>…</a:t>
            </a:r>
            <a:r>
              <a:rPr lang="en-US" baseline="0" dirty="0" smtClean="0"/>
              <a:t>why?</a:t>
            </a:r>
          </a:p>
          <a:p>
            <a:endParaRPr lang="en-US" baseline="0" dirty="0" smtClean="0"/>
          </a:p>
          <a:p>
            <a:r>
              <a:rPr lang="en-US" baseline="0" dirty="0" smtClean="0"/>
              <a:t>We need a robust orchestration tools that is more customized and easy to use for containers. </a:t>
            </a:r>
          </a:p>
          <a:p>
            <a:pPr marL="628650" lvl="1" indent="-171450">
              <a:buFont typeface="Arial" panose="020B0604020202020204" pitchFamily="34" charset="0"/>
              <a:buChar char="•"/>
            </a:pPr>
            <a:r>
              <a:rPr lang="en-US" baseline="0" dirty="0" smtClean="0"/>
              <a:t>This tool should be able to support deployment automation, utilization management, high availability, and support large scale of containers running on hundreds of hosts.</a:t>
            </a:r>
          </a:p>
          <a:p>
            <a:endParaRPr lang="en-US" baseline="0" dirty="0" smtClean="0"/>
          </a:p>
          <a:p>
            <a:r>
              <a:rPr lang="en-US" baseline="0" dirty="0" smtClean="0"/>
              <a:t>Kubernetes does all of it.</a:t>
            </a:r>
          </a:p>
          <a:p>
            <a:endParaRPr lang="en-US" baseline="0" dirty="0" smtClean="0"/>
          </a:p>
          <a:p>
            <a:r>
              <a:rPr lang="en-US" baseline="0" dirty="0" smtClean="0"/>
              <a:t>.</a:t>
            </a:r>
          </a:p>
        </p:txBody>
      </p:sp>
      <p:sp>
        <p:nvSpPr>
          <p:cNvPr id="4" name="Slide Number Placeholder 3"/>
          <p:cNvSpPr>
            <a:spLocks noGrp="1"/>
          </p:cNvSpPr>
          <p:nvPr>
            <p:ph type="sldNum" sz="quarter" idx="10"/>
          </p:nvPr>
        </p:nvSpPr>
        <p:spPr/>
        <p:txBody>
          <a:bodyPr/>
          <a:lstStyle/>
          <a:p>
            <a:fld id="{BCFD9196-B747-C840-B910-EBFFFCF7545D}" type="slidenum">
              <a:rPr lang="en-US" smtClean="0"/>
              <a:t>6</a:t>
            </a:fld>
            <a:endParaRPr lang="en-US" dirty="0"/>
          </a:p>
        </p:txBody>
      </p:sp>
    </p:spTree>
    <p:extLst>
      <p:ext uri="{BB962C8B-B14F-4D97-AF65-F5344CB8AC3E}">
        <p14:creationId xmlns:p14="http://schemas.microsoft.com/office/powerpoint/2010/main" val="118045654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Prometheus provides complete container cluster monitoring: instrumentation, collection, querying, and alerting. </a:t>
            </a:r>
          </a:p>
          <a:p>
            <a:pPr marL="628650" lvl="1" indent="-171450">
              <a:buFont typeface="Arial" panose="020B0604020202020204" pitchFamily="34" charset="0"/>
              <a:buChar char="•"/>
            </a:pPr>
            <a:r>
              <a:rPr lang="en-US" sz="1200" kern="1200" dirty="0" smtClean="0">
                <a:solidFill>
                  <a:schemeClr val="tx1"/>
                </a:solidFill>
                <a:latin typeface="+mn-lt"/>
                <a:ea typeface="+mn-ea"/>
                <a:cs typeface="+mn-cs"/>
              </a:rPr>
              <a:t>Monitoring is an integral part of ensuring infrastructure reliability and performance through observability.</a:t>
            </a:r>
          </a:p>
          <a:p>
            <a:pPr marL="628650" lvl="1" indent="-171450">
              <a:buFont typeface="Arial" panose="020B0604020202020204" pitchFamily="34" charset="0"/>
              <a:buChar char="•"/>
            </a:pPr>
            <a:r>
              <a:rPr lang="en-US" sz="1200" kern="1200" dirty="0" smtClean="0">
                <a:solidFill>
                  <a:schemeClr val="tx1"/>
                </a:solidFill>
                <a:latin typeface="+mn-lt"/>
                <a:ea typeface="+mn-ea"/>
                <a:cs typeface="+mn-cs"/>
              </a:rPr>
              <a:t>Prometheus is a unified approach to monitoring all the components of a Kubernetes cluster, including the control plane, the worker nodes, and the applications running on the cluster.</a:t>
            </a:r>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54</a:t>
            </a:fld>
            <a:endParaRPr lang="en-US" dirty="0"/>
          </a:p>
        </p:txBody>
      </p:sp>
    </p:spTree>
    <p:extLst>
      <p:ext uri="{BB962C8B-B14F-4D97-AF65-F5344CB8AC3E}">
        <p14:creationId xmlns:p14="http://schemas.microsoft.com/office/powerpoint/2010/main" val="29902847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Kibana is a tool</a:t>
            </a:r>
            <a:r>
              <a:rPr lang="en-US" sz="1200" kern="1200" baseline="0" dirty="0" smtClean="0">
                <a:solidFill>
                  <a:schemeClr val="tx1"/>
                </a:solidFill>
                <a:latin typeface="+mn-lt"/>
                <a:ea typeface="+mn-ea"/>
                <a:cs typeface="+mn-cs"/>
              </a:rPr>
              <a:t> to visualized logs information.  It can be used to visualized the applications logs.</a:t>
            </a:r>
          </a:p>
          <a:p>
            <a:endParaRPr lang="en-US" sz="1200" kern="1200" baseline="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BCFD9196-B747-C840-B910-EBFFFCF7545D}" type="slidenum">
              <a:rPr lang="en-US" smtClean="0"/>
              <a:t>55</a:t>
            </a:fld>
            <a:endParaRPr lang="en-US" dirty="0"/>
          </a:p>
        </p:txBody>
      </p:sp>
    </p:spTree>
    <p:extLst>
      <p:ext uri="{BB962C8B-B14F-4D97-AF65-F5344CB8AC3E}">
        <p14:creationId xmlns:p14="http://schemas.microsoft.com/office/powerpoint/2010/main" val="19638235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Grafana Kubernetes app allows the monitoring of the Kubernetes cluster's performance.</a:t>
            </a:r>
          </a:p>
          <a:p>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56</a:t>
            </a:fld>
            <a:endParaRPr lang="en-US" dirty="0"/>
          </a:p>
        </p:txBody>
      </p:sp>
    </p:spTree>
    <p:extLst>
      <p:ext uri="{BB962C8B-B14F-4D97-AF65-F5344CB8AC3E}">
        <p14:creationId xmlns:p14="http://schemas.microsoft.com/office/powerpoint/2010/main" val="53175488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Alert</a:t>
            </a:r>
            <a:r>
              <a:rPr lang="en-US" i="1" dirty="0" smtClean="0"/>
              <a:t>manager </a:t>
            </a:r>
            <a:r>
              <a:rPr lang="en-US" i="0" dirty="0" smtClean="0"/>
              <a:t>dashboard</a:t>
            </a:r>
            <a:r>
              <a:rPr lang="en-US" i="0" baseline="0" dirty="0" smtClean="0"/>
              <a:t> – It can be used to create new alerts on the system and configure recipients for those alerts.</a:t>
            </a:r>
            <a:endParaRPr lang="en-US" i="0" dirty="0" smtClean="0"/>
          </a:p>
          <a:p>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57</a:t>
            </a:fld>
            <a:endParaRPr lang="en-US" dirty="0"/>
          </a:p>
        </p:txBody>
      </p:sp>
    </p:spTree>
    <p:extLst>
      <p:ext uri="{BB962C8B-B14F-4D97-AF65-F5344CB8AC3E}">
        <p14:creationId xmlns:p14="http://schemas.microsoft.com/office/powerpoint/2010/main" val="33116352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59</a:t>
            </a:fld>
            <a:endParaRPr lang="en-US" dirty="0"/>
          </a:p>
        </p:txBody>
      </p:sp>
    </p:spTree>
    <p:extLst>
      <p:ext uri="{BB962C8B-B14F-4D97-AF65-F5344CB8AC3E}">
        <p14:creationId xmlns:p14="http://schemas.microsoft.com/office/powerpoint/2010/main" val="144724717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60</a:t>
            </a:fld>
            <a:endParaRPr lang="en-US" dirty="0"/>
          </a:p>
        </p:txBody>
      </p:sp>
    </p:spTree>
    <p:extLst>
      <p:ext uri="{BB962C8B-B14F-4D97-AF65-F5344CB8AC3E}">
        <p14:creationId xmlns:p14="http://schemas.microsoft.com/office/powerpoint/2010/main" val="162803343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61</a:t>
            </a:fld>
            <a:endParaRPr lang="en-US" dirty="0"/>
          </a:p>
        </p:txBody>
      </p:sp>
    </p:spTree>
    <p:extLst>
      <p:ext uri="{BB962C8B-B14F-4D97-AF65-F5344CB8AC3E}">
        <p14:creationId xmlns:p14="http://schemas.microsoft.com/office/powerpoint/2010/main" val="29386885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62</a:t>
            </a:fld>
            <a:endParaRPr lang="en-US" dirty="0"/>
          </a:p>
        </p:txBody>
      </p:sp>
    </p:spTree>
    <p:extLst>
      <p:ext uri="{BB962C8B-B14F-4D97-AF65-F5344CB8AC3E}">
        <p14:creationId xmlns:p14="http://schemas.microsoft.com/office/powerpoint/2010/main" val="8554997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the following example we’ll show how to create a service that load balance traffic between two pods and has external IP addresses expose to the service </a:t>
            </a:r>
          </a:p>
        </p:txBody>
      </p:sp>
      <p:sp>
        <p:nvSpPr>
          <p:cNvPr id="4" name="Slide Number Placeholder 3"/>
          <p:cNvSpPr>
            <a:spLocks noGrp="1"/>
          </p:cNvSpPr>
          <p:nvPr>
            <p:ph type="sldNum" sz="quarter" idx="10"/>
          </p:nvPr>
        </p:nvSpPr>
        <p:spPr/>
        <p:txBody>
          <a:bodyPr/>
          <a:lstStyle/>
          <a:p>
            <a:fld id="{BCFD9196-B747-C840-B910-EBFFFCF7545D}" type="slidenum">
              <a:rPr lang="en-US" smtClean="0"/>
              <a:t>63</a:t>
            </a:fld>
            <a:endParaRPr lang="en-US" dirty="0"/>
          </a:p>
        </p:txBody>
      </p:sp>
    </p:spTree>
    <p:extLst>
      <p:ext uri="{BB962C8B-B14F-4D97-AF65-F5344CB8AC3E}">
        <p14:creationId xmlns:p14="http://schemas.microsoft.com/office/powerpoint/2010/main" val="34044627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baseline="0" dirty="0" smtClean="0"/>
              <a:t>A user create an API call to an external Load Balancer.</a:t>
            </a:r>
          </a:p>
          <a:p>
            <a:pPr marL="171450" indent="-171450">
              <a:buFont typeface="Arial" charset="0"/>
              <a:buChar char="•"/>
            </a:pPr>
            <a:r>
              <a:rPr lang="en-US" baseline="0" dirty="0" smtClean="0"/>
              <a:t>The Load Balancer then send the traffic to one of the Kubernetes External IP and Port associate with the new service, in our example port 9882/TCP</a:t>
            </a:r>
          </a:p>
          <a:p>
            <a:pPr marL="171450" indent="-171450">
              <a:buFont typeface="Arial" charset="0"/>
              <a:buChar char="•"/>
            </a:pPr>
            <a:r>
              <a:rPr lang="en-US" baseline="0" dirty="0" smtClean="0"/>
              <a:t>The External IP address is map to a service, the service now locate available pod.</a:t>
            </a:r>
          </a:p>
          <a:p>
            <a:pPr marL="171450" indent="-171450">
              <a:buFont typeface="Arial" charset="0"/>
              <a:buChar char="•"/>
            </a:pPr>
            <a:r>
              <a:rPr lang="en-US" baseline="0" dirty="0" smtClean="0"/>
              <a:t>The Service is now transfer the request to one of the Pods, in our example the pod expose also port 9882/TCP</a:t>
            </a:r>
          </a:p>
        </p:txBody>
      </p:sp>
      <p:sp>
        <p:nvSpPr>
          <p:cNvPr id="4" name="Slide Number Placeholder 3"/>
          <p:cNvSpPr>
            <a:spLocks noGrp="1"/>
          </p:cNvSpPr>
          <p:nvPr>
            <p:ph type="sldNum" sz="quarter" idx="10"/>
          </p:nvPr>
        </p:nvSpPr>
        <p:spPr/>
        <p:txBody>
          <a:bodyPr/>
          <a:lstStyle/>
          <a:p>
            <a:fld id="{BCFD9196-B747-C840-B910-EBFFFCF7545D}" type="slidenum">
              <a:rPr lang="en-US" smtClean="0"/>
              <a:t>64</a:t>
            </a:fld>
            <a:endParaRPr lang="en-US" dirty="0"/>
          </a:p>
        </p:txBody>
      </p:sp>
    </p:spTree>
    <p:extLst>
      <p:ext uri="{BB962C8B-B14F-4D97-AF65-F5344CB8AC3E}">
        <p14:creationId xmlns:p14="http://schemas.microsoft.com/office/powerpoint/2010/main" val="2947992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A Kubernetes</a:t>
            </a:r>
            <a:r>
              <a:rPr lang="en-US" sz="1200" kern="1200" baseline="0" dirty="0" smtClean="0">
                <a:solidFill>
                  <a:schemeClr val="tx1"/>
                </a:solidFill>
                <a:latin typeface="+mn-lt"/>
                <a:ea typeface="+mn-ea"/>
                <a:cs typeface="+mn-cs"/>
              </a:rPr>
              <a:t> cluster</a:t>
            </a:r>
            <a:r>
              <a:rPr lang="en-US" sz="1200" kern="1200" dirty="0" smtClean="0">
                <a:solidFill>
                  <a:schemeClr val="tx1"/>
                </a:solidFill>
                <a:latin typeface="+mn-lt"/>
                <a:ea typeface="+mn-ea"/>
                <a:cs typeface="+mn-cs"/>
              </a:rPr>
              <a:t> is divided</a:t>
            </a:r>
            <a:r>
              <a:rPr lang="en-US" sz="1200" kern="1200" baseline="0" dirty="0" smtClean="0">
                <a:solidFill>
                  <a:schemeClr val="tx1"/>
                </a:solidFill>
                <a:latin typeface="+mn-lt"/>
                <a:ea typeface="+mn-ea"/>
                <a:cs typeface="+mn-cs"/>
              </a:rPr>
              <a:t> to multiple components:</a:t>
            </a:r>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r>
              <a:rPr lang="en-US" sz="1200" b="1" kern="1200" dirty="0" smtClean="0">
                <a:solidFill>
                  <a:schemeClr val="tx1"/>
                </a:solidFill>
                <a:latin typeface="+mn-lt"/>
                <a:ea typeface="+mn-ea"/>
                <a:cs typeface="+mn-cs"/>
              </a:rPr>
              <a:t>Master components </a:t>
            </a:r>
            <a:r>
              <a:rPr lang="en-US" sz="1200" kern="1200" dirty="0" smtClean="0">
                <a:solidFill>
                  <a:schemeClr val="tx1"/>
                </a:solidFill>
                <a:latin typeface="+mn-lt"/>
                <a:ea typeface="+mn-ea"/>
                <a:cs typeface="+mn-cs"/>
              </a:rPr>
              <a:t>provide the cluster’s control plane. </a:t>
            </a:r>
          </a:p>
          <a:p>
            <a:pPr marL="628650" lvl="1" indent="-171450">
              <a:buFont typeface="Arial" panose="020B0604020202020204" pitchFamily="34" charset="0"/>
              <a:buChar char="•"/>
            </a:pPr>
            <a:r>
              <a:rPr lang="en-US" sz="1200" kern="1200" dirty="0" smtClean="0">
                <a:solidFill>
                  <a:schemeClr val="tx1"/>
                </a:solidFill>
                <a:latin typeface="+mn-lt"/>
                <a:ea typeface="+mn-ea"/>
                <a:cs typeface="+mn-cs"/>
              </a:rPr>
              <a:t>Master components make global decisions about the cluster (for example, scheduling), and detecting and responding to cluster events.</a:t>
            </a:r>
          </a:p>
          <a:p>
            <a:pPr marL="628650" lvl="1" indent="-171450">
              <a:buFont typeface="Arial" panose="020B0604020202020204" pitchFamily="34" charset="0"/>
              <a:buChar char="•"/>
            </a:pPr>
            <a:r>
              <a:rPr lang="en-US" sz="1200" kern="1200" dirty="0" smtClean="0">
                <a:solidFill>
                  <a:schemeClr val="tx1"/>
                </a:solidFill>
                <a:latin typeface="+mn-lt"/>
                <a:ea typeface="+mn-ea"/>
                <a:cs typeface="+mn-cs"/>
              </a:rPr>
              <a:t>It</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can be run on any node in the cluster. However, for simplicity, set up scripts typically start all master components on the same VM, and do not run user containers on this VM.</a:t>
            </a:r>
          </a:p>
          <a:p>
            <a:pPr marL="628650" lvl="1" indent="-171450">
              <a:buFont typeface="Arial" panose="020B0604020202020204" pitchFamily="34" charset="0"/>
              <a:buChar char="•"/>
            </a:pPr>
            <a:r>
              <a:rPr lang="en-US" sz="1200" kern="1200" baseline="0" dirty="0" smtClean="0">
                <a:solidFill>
                  <a:schemeClr val="tx1"/>
                </a:solidFill>
                <a:latin typeface="+mn-lt"/>
                <a:ea typeface="+mn-ea"/>
                <a:cs typeface="+mn-cs"/>
              </a:rPr>
              <a:t>It can be accessible using a dashboard, API and Command line.</a:t>
            </a:r>
          </a:p>
          <a:p>
            <a:endParaRPr lang="en-US" sz="1200" kern="1200" baseline="0" dirty="0" smtClean="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latin typeface="+mn-lt"/>
                <a:ea typeface="+mn-ea"/>
                <a:cs typeface="+mn-cs"/>
              </a:rPr>
              <a:t>Node components </a:t>
            </a:r>
            <a:r>
              <a:rPr lang="en-US" sz="1200" kern="1200" dirty="0" smtClean="0">
                <a:solidFill>
                  <a:schemeClr val="tx1"/>
                </a:solidFill>
                <a:latin typeface="+mn-lt"/>
                <a:ea typeface="+mn-ea"/>
                <a:cs typeface="+mn-cs"/>
              </a:rPr>
              <a:t>run on every node, maintaining running pods and providing the Kubernetes runtime environment.</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kern="1200" dirty="0" smtClean="0">
                <a:solidFill>
                  <a:schemeClr val="tx1"/>
                </a:solidFill>
                <a:latin typeface="+mn-lt"/>
                <a:ea typeface="+mn-ea"/>
                <a:cs typeface="+mn-cs"/>
              </a:rPr>
              <a:t>The </a:t>
            </a:r>
            <a:r>
              <a:rPr lang="en-US" sz="1200" b="1" kern="1200" dirty="0" smtClean="0">
                <a:solidFill>
                  <a:schemeClr val="tx1"/>
                </a:solidFill>
                <a:latin typeface="+mn-lt"/>
                <a:ea typeface="+mn-ea"/>
                <a:cs typeface="+mn-cs"/>
              </a:rPr>
              <a:t>Registry component </a:t>
            </a:r>
            <a:r>
              <a:rPr lang="en-US" sz="1200" kern="1200" dirty="0" smtClean="0">
                <a:solidFill>
                  <a:schemeClr val="tx1"/>
                </a:solidFill>
                <a:latin typeface="+mn-lt"/>
                <a:ea typeface="+mn-ea"/>
                <a:cs typeface="+mn-cs"/>
              </a:rPr>
              <a:t>stores the </a:t>
            </a:r>
            <a:r>
              <a:rPr lang="en-US" sz="1200" kern="1200" baseline="0" dirty="0" smtClean="0">
                <a:solidFill>
                  <a:schemeClr val="tx1"/>
                </a:solidFill>
                <a:latin typeface="+mn-lt"/>
                <a:ea typeface="+mn-ea"/>
                <a:cs typeface="+mn-cs"/>
              </a:rPr>
              <a:t>Docker container’s images.</a:t>
            </a:r>
            <a:endParaRPr lang="en-US" sz="1200" kern="1200" dirty="0" smtClean="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a:p>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7</a:t>
            </a:fld>
            <a:endParaRPr lang="en-US" dirty="0"/>
          </a:p>
        </p:txBody>
      </p:sp>
    </p:spTree>
    <p:extLst>
      <p:ext uri="{BB962C8B-B14F-4D97-AF65-F5344CB8AC3E}">
        <p14:creationId xmlns:p14="http://schemas.microsoft.com/office/powerpoint/2010/main" val="213910309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This example will create the topology in the previous slides.</a:t>
            </a:r>
          </a:p>
        </p:txBody>
      </p:sp>
      <p:sp>
        <p:nvSpPr>
          <p:cNvPr id="4" name="Slide Number Placeholder 3"/>
          <p:cNvSpPr>
            <a:spLocks noGrp="1"/>
          </p:cNvSpPr>
          <p:nvPr>
            <p:ph type="sldNum" sz="quarter" idx="10"/>
          </p:nvPr>
        </p:nvSpPr>
        <p:spPr/>
        <p:txBody>
          <a:bodyPr/>
          <a:lstStyle/>
          <a:p>
            <a:fld id="{BCFD9196-B747-C840-B910-EBFFFCF7545D}" type="slidenum">
              <a:rPr lang="en-US" smtClean="0"/>
              <a:t>65</a:t>
            </a:fld>
            <a:endParaRPr lang="en-US" dirty="0"/>
          </a:p>
        </p:txBody>
      </p:sp>
    </p:spTree>
    <p:extLst>
      <p:ext uri="{BB962C8B-B14F-4D97-AF65-F5344CB8AC3E}">
        <p14:creationId xmlns:p14="http://schemas.microsoft.com/office/powerpoint/2010/main" val="212566286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Following the creation of the service topology, this is what the expected result of ”get svc” command will look like.</a:t>
            </a:r>
          </a:p>
        </p:txBody>
      </p:sp>
      <p:sp>
        <p:nvSpPr>
          <p:cNvPr id="4" name="Slide Number Placeholder 3"/>
          <p:cNvSpPr>
            <a:spLocks noGrp="1"/>
          </p:cNvSpPr>
          <p:nvPr>
            <p:ph type="sldNum" sz="quarter" idx="10"/>
          </p:nvPr>
        </p:nvSpPr>
        <p:spPr/>
        <p:txBody>
          <a:bodyPr/>
          <a:lstStyle/>
          <a:p>
            <a:fld id="{BCFD9196-B747-C840-B910-EBFFFCF7545D}" type="slidenum">
              <a:rPr lang="en-US" smtClean="0"/>
              <a:t>66</a:t>
            </a:fld>
            <a:endParaRPr lang="en-US" dirty="0"/>
          </a:p>
        </p:txBody>
      </p:sp>
    </p:spTree>
    <p:extLst>
      <p:ext uri="{BB962C8B-B14F-4D97-AF65-F5344CB8AC3E}">
        <p14:creationId xmlns:p14="http://schemas.microsoft.com/office/powerpoint/2010/main" val="1150091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Following the creation of the service topology this is the expected result of ”describe svc” command will looks like</a:t>
            </a:r>
          </a:p>
          <a:p>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67</a:t>
            </a:fld>
            <a:endParaRPr lang="en-US" dirty="0"/>
          </a:p>
        </p:txBody>
      </p:sp>
    </p:spTree>
    <p:extLst>
      <p:ext uri="{BB962C8B-B14F-4D97-AF65-F5344CB8AC3E}">
        <p14:creationId xmlns:p14="http://schemas.microsoft.com/office/powerpoint/2010/main" val="41548484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68</a:t>
            </a:fld>
            <a:endParaRPr lang="en-US" dirty="0"/>
          </a:p>
        </p:txBody>
      </p:sp>
    </p:spTree>
    <p:extLst>
      <p:ext uri="{BB962C8B-B14F-4D97-AF65-F5344CB8AC3E}">
        <p14:creationId xmlns:p14="http://schemas.microsoft.com/office/powerpoint/2010/main" val="80916045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solidFill>
                <a:srgbClr val="959595"/>
              </a:solidFill>
            </a:endParaRPr>
          </a:p>
          <a:p>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70</a:t>
            </a:fld>
            <a:endParaRPr lang="en-US" dirty="0"/>
          </a:p>
        </p:txBody>
      </p:sp>
    </p:spTree>
    <p:extLst>
      <p:ext uri="{BB962C8B-B14F-4D97-AF65-F5344CB8AC3E}">
        <p14:creationId xmlns:p14="http://schemas.microsoft.com/office/powerpoint/2010/main" val="3003661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72</a:t>
            </a:fld>
            <a:endParaRPr lang="en-US" dirty="0"/>
          </a:p>
        </p:txBody>
      </p:sp>
    </p:spTree>
    <p:extLst>
      <p:ext uri="{BB962C8B-B14F-4D97-AF65-F5344CB8AC3E}">
        <p14:creationId xmlns:p14="http://schemas.microsoft.com/office/powerpoint/2010/main" val="135750659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73</a:t>
            </a:fld>
            <a:endParaRPr lang="en-US" dirty="0"/>
          </a:p>
        </p:txBody>
      </p:sp>
    </p:spTree>
    <p:extLst>
      <p:ext uri="{BB962C8B-B14F-4D97-AF65-F5344CB8AC3E}">
        <p14:creationId xmlns:p14="http://schemas.microsoft.com/office/powerpoint/2010/main" val="412239249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74</a:t>
            </a:fld>
            <a:endParaRPr lang="en-US" dirty="0"/>
          </a:p>
        </p:txBody>
      </p:sp>
    </p:spTree>
    <p:extLst>
      <p:ext uri="{BB962C8B-B14F-4D97-AF65-F5344CB8AC3E}">
        <p14:creationId xmlns:p14="http://schemas.microsoft.com/office/powerpoint/2010/main" val="174063121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75</a:t>
            </a:fld>
            <a:endParaRPr lang="en-US" dirty="0"/>
          </a:p>
        </p:txBody>
      </p:sp>
    </p:spTree>
    <p:extLst>
      <p:ext uri="{BB962C8B-B14F-4D97-AF65-F5344CB8AC3E}">
        <p14:creationId xmlns:p14="http://schemas.microsoft.com/office/powerpoint/2010/main" val="169014057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solidFill>
                <a:srgbClr val="959595"/>
              </a:solidFill>
            </a:endParaRPr>
          </a:p>
          <a:p>
            <a:endParaRPr lang="en-US" dirty="0"/>
          </a:p>
        </p:txBody>
      </p:sp>
      <p:sp>
        <p:nvSpPr>
          <p:cNvPr id="4" name="Slide Number Placeholder 3"/>
          <p:cNvSpPr>
            <a:spLocks noGrp="1"/>
          </p:cNvSpPr>
          <p:nvPr>
            <p:ph type="sldNum" sz="quarter" idx="10"/>
          </p:nvPr>
        </p:nvSpPr>
        <p:spPr/>
        <p:txBody>
          <a:bodyPr/>
          <a:lstStyle/>
          <a:p>
            <a:fld id="{BCFD9196-B747-C840-B910-EBFFFCF7545D}" type="slidenum">
              <a:rPr lang="en-US" smtClean="0"/>
              <a:t>76</a:t>
            </a:fld>
            <a:endParaRPr lang="en-US" dirty="0"/>
          </a:p>
        </p:txBody>
      </p:sp>
    </p:spTree>
    <p:extLst>
      <p:ext uri="{BB962C8B-B14F-4D97-AF65-F5344CB8AC3E}">
        <p14:creationId xmlns:p14="http://schemas.microsoft.com/office/powerpoint/2010/main" val="5814591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CDP runtime environment is divided into several layers:</a:t>
            </a:r>
          </a:p>
          <a:p>
            <a:endParaRPr lang="en-US" baseline="0" dirty="0" smtClean="0"/>
          </a:p>
          <a:p>
            <a:pPr marL="628650" lvl="1" indent="-171450">
              <a:buFont typeface="Arial" panose="020B0604020202020204" pitchFamily="34" charset="0"/>
              <a:buChar char="•"/>
            </a:pPr>
            <a:r>
              <a:rPr lang="en-US" b="1" baseline="0" dirty="0" smtClean="0"/>
              <a:t>First Layer </a:t>
            </a:r>
            <a:r>
              <a:rPr lang="en-US" baseline="0" dirty="0" smtClean="0"/>
              <a:t>- </a:t>
            </a:r>
            <a:r>
              <a:rPr lang="en-US" b="1" baseline="0" dirty="0" smtClean="0"/>
              <a:t>Infrastructure</a:t>
            </a:r>
            <a:r>
              <a:rPr lang="en-US" baseline="0" dirty="0" smtClean="0"/>
              <a:t> – Bare Metal hardware running Virtual Machines – ITO Cloud or AIC Cloud </a:t>
            </a:r>
          </a:p>
          <a:p>
            <a:pPr marL="628650" lvl="1" indent="-171450">
              <a:buFont typeface="Arial" panose="020B0604020202020204" pitchFamily="34" charset="0"/>
              <a:buChar char="•"/>
            </a:pPr>
            <a:r>
              <a:rPr lang="en-US" b="1" baseline="0" dirty="0" smtClean="0"/>
              <a:t>Second Layer </a:t>
            </a:r>
            <a:r>
              <a:rPr lang="en-US" baseline="0" dirty="0" smtClean="0"/>
              <a:t>– </a:t>
            </a:r>
            <a:r>
              <a:rPr lang="en-US" b="1" baseline="0" dirty="0" smtClean="0"/>
              <a:t>Kubernetes Clusters </a:t>
            </a:r>
            <a:r>
              <a:rPr lang="en-US" baseline="0" dirty="0" smtClean="0"/>
              <a:t>– Kubernetes can run multiple clusters (namespaces) on the same VM hosts.  Each project using AT&amp;T Eco can onboard a shared Kubernetes cluster under its own namespace, or use CDP runtime to install private Kubernetes cluster on its own VPMO VM servers.</a:t>
            </a:r>
            <a:endParaRPr lang="en-US" b="1" baseline="0" dirty="0" smtClean="0"/>
          </a:p>
          <a:p>
            <a:pPr marL="628650" lvl="1" indent="-171450">
              <a:buFont typeface="Arial" panose="020B0604020202020204" pitchFamily="34" charset="0"/>
              <a:buChar char="•"/>
            </a:pPr>
            <a:r>
              <a:rPr lang="en-US" b="1" baseline="0" dirty="0" smtClean="0"/>
              <a:t>Third Layer </a:t>
            </a:r>
            <a:r>
              <a:rPr lang="en-US" baseline="0" dirty="0" smtClean="0"/>
              <a:t>- </a:t>
            </a:r>
            <a:r>
              <a:rPr lang="en-US" b="1" baseline="0" dirty="0" smtClean="0"/>
              <a:t>Applications</a:t>
            </a:r>
            <a:r>
              <a:rPr lang="en-US" baseline="0" dirty="0" smtClean="0"/>
              <a:t> – Docker containers running different application on different clusters </a:t>
            </a:r>
          </a:p>
          <a:p>
            <a:pPr marL="628650" lvl="1" indent="-171450">
              <a:buFont typeface="Arial" panose="020B0604020202020204" pitchFamily="34" charset="0"/>
              <a:buChar char="•"/>
            </a:pPr>
            <a:endParaRPr lang="en-US" baseline="0" dirty="0" smtClean="0"/>
          </a:p>
          <a:p>
            <a:pPr marL="628650" marR="0" lvl="1"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Overlay Layer </a:t>
            </a:r>
            <a:r>
              <a:rPr lang="en-US" baseline="0" dirty="0" smtClean="0"/>
              <a:t>- </a:t>
            </a:r>
            <a:r>
              <a:rPr lang="en-US" b="1" baseline="0" dirty="0" smtClean="0"/>
              <a:t>Cluster Management / Orchestration </a:t>
            </a:r>
            <a:r>
              <a:rPr lang="en-US" baseline="0" dirty="0" smtClean="0"/>
              <a:t>– The Kubernetes logic (master functionality)</a:t>
            </a:r>
          </a:p>
          <a:p>
            <a:pPr marL="628650" lvl="1" indent="-171450">
              <a:buFont typeface="Arial" panose="020B0604020202020204" pitchFamily="34" charset="0"/>
              <a:buChar char="•"/>
            </a:pPr>
            <a:endParaRPr lang="en-US" baseline="0" dirty="0" smtClean="0"/>
          </a:p>
        </p:txBody>
      </p:sp>
      <p:sp>
        <p:nvSpPr>
          <p:cNvPr id="4" name="Slide Number Placeholder 3"/>
          <p:cNvSpPr>
            <a:spLocks noGrp="1"/>
          </p:cNvSpPr>
          <p:nvPr>
            <p:ph type="sldNum" sz="quarter" idx="10"/>
          </p:nvPr>
        </p:nvSpPr>
        <p:spPr/>
        <p:txBody>
          <a:bodyPr/>
          <a:lstStyle/>
          <a:p>
            <a:fld id="{BCFD9196-B747-C840-B910-EBFFFCF7545D}" type="slidenum">
              <a:rPr lang="en-US" smtClean="0"/>
              <a:t>8</a:t>
            </a:fld>
            <a:endParaRPr lang="en-US" dirty="0"/>
          </a:p>
        </p:txBody>
      </p:sp>
    </p:spTree>
    <p:extLst>
      <p:ext uri="{BB962C8B-B14F-4D97-AF65-F5344CB8AC3E}">
        <p14:creationId xmlns:p14="http://schemas.microsoft.com/office/powerpoint/2010/main" val="95252436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1B9633B-15E8-8646-A6B7-A3D72C80C99D}" type="slidenum">
              <a:rPr lang="en-US" smtClean="0"/>
              <a:pPr>
                <a:defRPr/>
              </a:pPr>
              <a:t>77</a:t>
            </a:fld>
            <a:endParaRPr lang="en-US" dirty="0"/>
          </a:p>
        </p:txBody>
      </p:sp>
    </p:spTree>
    <p:extLst>
      <p:ext uri="{BB962C8B-B14F-4D97-AF65-F5344CB8AC3E}">
        <p14:creationId xmlns:p14="http://schemas.microsoft.com/office/powerpoint/2010/main" val="29336355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Before we can</a:t>
            </a:r>
            <a:r>
              <a:rPr lang="en-US" sz="1200" kern="1200" baseline="0" dirty="0" smtClean="0">
                <a:solidFill>
                  <a:schemeClr val="tx1"/>
                </a:solidFill>
                <a:latin typeface="+mn-lt"/>
                <a:ea typeface="+mn-ea"/>
                <a:cs typeface="+mn-cs"/>
              </a:rPr>
              <a:t> look at how AJSC6 containers are being deployed on CDP runtime environment it is essential to understand the Kubernetes terminology </a:t>
            </a: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BCFD9196-B747-C840-B910-EBFFFCF7545D}" type="slidenum">
              <a:rPr lang="en-US" smtClean="0"/>
              <a:t>9</a:t>
            </a:fld>
            <a:endParaRPr lang="en-US" dirty="0"/>
          </a:p>
        </p:txBody>
      </p:sp>
    </p:spTree>
    <p:extLst>
      <p:ext uri="{BB962C8B-B14F-4D97-AF65-F5344CB8AC3E}">
        <p14:creationId xmlns:p14="http://schemas.microsoft.com/office/powerpoint/2010/main" val="19062010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BCFD9196-B747-C840-B910-EBFFFCF7545D}" type="slidenum">
              <a:rPr lang="en-US" smtClean="0"/>
              <a:t>10</a:t>
            </a:fld>
            <a:endParaRPr lang="en-US" dirty="0"/>
          </a:p>
        </p:txBody>
      </p:sp>
    </p:spTree>
    <p:extLst>
      <p:ext uri="{BB962C8B-B14F-4D97-AF65-F5344CB8AC3E}">
        <p14:creationId xmlns:p14="http://schemas.microsoft.com/office/powerpoint/2010/main" val="19883745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Option 1">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bwMode="black">
          <a:xfrm>
            <a:off x="11275589" y="6061077"/>
            <a:ext cx="511174" cy="511174"/>
          </a:xfrm>
          <a:prstGeom prst="rect">
            <a:avLst/>
          </a:prstGeom>
        </p:spPr>
      </p:pic>
      <p:sp>
        <p:nvSpPr>
          <p:cNvPr id="14" name="Text Placeholder 13"/>
          <p:cNvSpPr>
            <a:spLocks noGrp="1"/>
          </p:cNvSpPr>
          <p:nvPr>
            <p:ph type="body" sz="quarter" idx="14"/>
          </p:nvPr>
        </p:nvSpPr>
        <p:spPr>
          <a:xfrm>
            <a:off x="498799" y="594859"/>
            <a:ext cx="5609823" cy="244486"/>
          </a:xfrm>
        </p:spPr>
        <p:txBody>
          <a:bodyPr/>
          <a:lstStyle>
            <a:lvl1pPr marL="0" indent="0">
              <a:spcAft>
                <a:spcPts val="400"/>
              </a:spcAft>
              <a:buFontTx/>
              <a:buNone/>
              <a:defRPr sz="1400" b="0" i="0">
                <a:solidFill>
                  <a:schemeClr val="bg2"/>
                </a:solidFill>
              </a:defRPr>
            </a:lvl1pPr>
            <a:lvl2pPr marL="0" indent="0">
              <a:spcAft>
                <a:spcPts val="400"/>
              </a:spcAft>
              <a:buFontTx/>
              <a:buNone/>
              <a:defRPr sz="1400">
                <a:solidFill>
                  <a:schemeClr val="bg2"/>
                </a:solidFill>
              </a:defRPr>
            </a:lvl2pPr>
            <a:lvl3pPr marL="0" indent="0">
              <a:spcAft>
                <a:spcPts val="400"/>
              </a:spcAft>
              <a:buFontTx/>
              <a:buNone/>
              <a:defRPr sz="1400">
                <a:solidFill>
                  <a:schemeClr val="bg2"/>
                </a:solidFill>
              </a:defRPr>
            </a:lvl3pPr>
            <a:lvl4pPr marL="0" indent="0">
              <a:spcAft>
                <a:spcPts val="400"/>
              </a:spcAft>
              <a:buFontTx/>
              <a:buNone/>
              <a:defRPr sz="1400">
                <a:solidFill>
                  <a:schemeClr val="bg2"/>
                </a:solidFill>
              </a:defRPr>
            </a:lvl4pPr>
            <a:lvl5pPr marL="0" indent="0">
              <a:spcAft>
                <a:spcPts val="400"/>
              </a:spcAft>
              <a:buFontTx/>
              <a:buNone/>
              <a:defRPr sz="1400">
                <a:solidFill>
                  <a:schemeClr val="bg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498798" y="927100"/>
            <a:ext cx="11209064" cy="1523098"/>
          </a:xfrm>
          <a:effectLst/>
        </p:spPr>
        <p:txBody>
          <a:bodyPr anchor="b" anchorCtr="0"/>
          <a:lstStyle>
            <a:lvl1pPr>
              <a:lnSpc>
                <a:spcPct val="82000"/>
              </a:lnSpc>
              <a:spcAft>
                <a:spcPts val="800"/>
              </a:spcAft>
              <a:defRPr sz="3600">
                <a:solidFill>
                  <a:schemeClr val="tx1"/>
                </a:solidFill>
              </a:defRPr>
            </a:lvl1pPr>
          </a:lstStyle>
          <a:p>
            <a:r>
              <a:rPr lang="en-US" smtClean="0"/>
              <a:t>Click to edit Master title style</a:t>
            </a:r>
            <a:endParaRPr lang="en-US" dirty="0"/>
          </a:p>
        </p:txBody>
      </p:sp>
      <p:sp>
        <p:nvSpPr>
          <p:cNvPr id="4" name="Text Placeholder 3"/>
          <p:cNvSpPr>
            <a:spLocks noGrp="1"/>
          </p:cNvSpPr>
          <p:nvPr>
            <p:ph type="body" sz="quarter" idx="18"/>
          </p:nvPr>
        </p:nvSpPr>
        <p:spPr>
          <a:xfrm>
            <a:off x="498798" y="2459736"/>
            <a:ext cx="11213719" cy="914400"/>
          </a:xfrm>
          <a:effectLst/>
        </p:spPr>
        <p:txBody>
          <a:bodyPr/>
          <a:lstStyle>
            <a:lvl1pPr>
              <a:defRPr/>
            </a:lvl1pPr>
          </a:lstStyle>
          <a:p>
            <a:pPr lvl="0"/>
            <a:r>
              <a:rPr lang="en-US" smtClean="0"/>
              <a:t>Click to edit Master text styles</a:t>
            </a:r>
          </a:p>
        </p:txBody>
      </p:sp>
      <p:sp>
        <p:nvSpPr>
          <p:cNvPr id="10" name="Text Placeholder 9"/>
          <p:cNvSpPr>
            <a:spLocks noGrp="1"/>
          </p:cNvSpPr>
          <p:nvPr>
            <p:ph type="body" sz="quarter" idx="13"/>
          </p:nvPr>
        </p:nvSpPr>
        <p:spPr>
          <a:xfrm>
            <a:off x="498799" y="3474721"/>
            <a:ext cx="5609823" cy="2335211"/>
          </a:xfrm>
        </p:spPr>
        <p:txBody>
          <a:bodyPr/>
          <a:lstStyle>
            <a:lvl1pPr marL="0" indent="0">
              <a:lnSpc>
                <a:spcPct val="100000"/>
              </a:lnSpc>
              <a:spcAft>
                <a:spcPts val="600"/>
              </a:spcAft>
              <a:buFontTx/>
              <a:buNone/>
              <a:defRPr sz="2000">
                <a:solidFill>
                  <a:schemeClr val="bg2"/>
                </a:solidFill>
              </a:defRPr>
            </a:lvl1pPr>
            <a:lvl2pPr marL="0" indent="0">
              <a:lnSpc>
                <a:spcPct val="100000"/>
              </a:lnSpc>
              <a:spcAft>
                <a:spcPts val="600"/>
              </a:spcAft>
              <a:buFontTx/>
              <a:buNone/>
              <a:defRPr sz="2000">
                <a:solidFill>
                  <a:schemeClr val="bg2"/>
                </a:solidFill>
              </a:defRPr>
            </a:lvl2pPr>
            <a:lvl3pPr marL="0" indent="0">
              <a:lnSpc>
                <a:spcPct val="100000"/>
              </a:lnSpc>
              <a:spcAft>
                <a:spcPts val="600"/>
              </a:spcAft>
              <a:buFontTx/>
              <a:buNone/>
              <a:defRPr sz="2000">
                <a:solidFill>
                  <a:schemeClr val="bg2"/>
                </a:solidFill>
              </a:defRPr>
            </a:lvl3pPr>
            <a:lvl4pPr marL="0" indent="0">
              <a:lnSpc>
                <a:spcPct val="100000"/>
              </a:lnSpc>
              <a:spcAft>
                <a:spcPts val="600"/>
              </a:spcAft>
              <a:buFontTx/>
              <a:buNone/>
              <a:defRPr sz="2000">
                <a:solidFill>
                  <a:schemeClr val="bg2"/>
                </a:solidFill>
              </a:defRPr>
            </a:lvl4pPr>
            <a:lvl5pPr marL="0" indent="0">
              <a:lnSpc>
                <a:spcPct val="100000"/>
              </a:lnSpc>
              <a:spcAft>
                <a:spcPts val="600"/>
              </a:spcAft>
              <a:buFontTx/>
              <a:buNone/>
              <a:defRPr sz="2000">
                <a:solidFill>
                  <a:schemeClr val="bg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Footer Placeholder 1"/>
          <p:cNvSpPr txBox="1">
            <a:spLocks/>
          </p:cNvSpPr>
          <p:nvPr userDrawn="1"/>
        </p:nvSpPr>
        <p:spPr>
          <a:xfrm>
            <a:off x="3060806" y="6616628"/>
            <a:ext cx="6069330" cy="219402"/>
          </a:xfrm>
          <a:prstGeom prst="rect">
            <a:avLst/>
          </a:prstGeom>
        </p:spPr>
        <p:txBody>
          <a:bodyPr vert="horz" lIns="0" tIns="0" rIns="0" bIns="0" rtlCol="0" anchor="t" anchorCtr="0"/>
          <a:lstStyle>
            <a:defPPr>
              <a:defRPr lang="en-US"/>
            </a:defPPr>
            <a:lvl1pPr marL="0" algn="l" defTabSz="914400" rtl="0" eaLnBrk="1" latinLnBrk="0" hangingPunct="1">
              <a:defRPr sz="600" kern="1200">
                <a:solidFill>
                  <a:schemeClr val="bg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600" kern="1200" dirty="0" smtClean="0">
                <a:solidFill>
                  <a:schemeClr val="tx1"/>
                </a:solidFill>
                <a:latin typeface="+mn-lt"/>
                <a:ea typeface="+mn-ea"/>
                <a:cs typeface="+mn-cs"/>
              </a:rPr>
              <a:t>© 2017 AT&amp;T Intellectual Property.  All rights reserved.  AT&amp;T, Globe logo, Mobilizing Your World and DirecTV are registered trademarks and service marks of AT&amp;T Intellectual Property and/or AT&amp;T affiliated companies.  All other marks are the property of their respective owners.  AT&amp;T Proprietary Information (Internal Use Only) – Not to be disclosed without written permission.</a:t>
            </a:r>
            <a:r>
              <a:rPr lang="en-US" dirty="0" smtClean="0">
                <a:solidFill>
                  <a:schemeClr val="tx1"/>
                </a:solidFill>
              </a:rPr>
              <a:t> </a:t>
            </a:r>
          </a:p>
        </p:txBody>
      </p:sp>
    </p:spTree>
    <p:extLst>
      <p:ext uri="{BB962C8B-B14F-4D97-AF65-F5344CB8AC3E}">
        <p14:creationId xmlns:p14="http://schemas.microsoft.com/office/powerpoint/2010/main" val="218991439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extLst mod="1">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Globe Blue Background">
    <p:bg>
      <p:bgRef idx="1001">
        <a:schemeClr val="bg1"/>
      </p:bgRef>
    </p:bg>
    <p:spTree>
      <p:nvGrpSpPr>
        <p:cNvPr id="1" name=""/>
        <p:cNvGrpSpPr/>
        <p:nvPr/>
      </p:nvGrpSpPr>
      <p:grpSpPr>
        <a:xfrm>
          <a:off x="0" y="0"/>
          <a:ext cx="0" cy="0"/>
          <a:chOff x="0" y="0"/>
          <a:chExt cx="0" cy="0"/>
        </a:xfrm>
      </p:grpSpPr>
      <p:sp>
        <p:nvSpPr>
          <p:cNvPr id="14" name="Rectangle 13"/>
          <p:cNvSpPr/>
          <p:nvPr userDrawn="1"/>
        </p:nvSpPr>
        <p:spPr bwMode="white">
          <a:xfrm>
            <a:off x="1" y="1"/>
            <a:ext cx="4348722" cy="50364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5" name="Rectangle 14"/>
          <p:cNvSpPr/>
          <p:nvPr userDrawn="1"/>
        </p:nvSpPr>
        <p:spPr bwMode="white">
          <a:xfrm>
            <a:off x="11177323" y="6078715"/>
            <a:ext cx="1011502" cy="47448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pic>
        <p:nvPicPr>
          <p:cNvPr id="5" name="Picture 4"/>
          <p:cNvPicPr>
            <a:picLocks noChangeAspect="1"/>
          </p:cNvPicPr>
          <p:nvPr userDrawn="1"/>
        </p:nvPicPr>
        <p:blipFill>
          <a:blip r:embed="rId2"/>
          <a:stretch>
            <a:fillRect/>
          </a:stretch>
        </p:blipFill>
        <p:spPr bwMode="black">
          <a:xfrm>
            <a:off x="5296001" y="2560638"/>
            <a:ext cx="1596822" cy="1596822"/>
          </a:xfrm>
          <a:prstGeom prst="rect">
            <a:avLst/>
          </a:prstGeom>
        </p:spPr>
      </p:pic>
    </p:spTree>
    <p:extLst>
      <p:ext uri="{BB962C8B-B14F-4D97-AF65-F5344CB8AC3E}">
        <p14:creationId xmlns:p14="http://schemas.microsoft.com/office/powerpoint/2010/main" val="288887460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MYW Blue Background">
    <p:bg>
      <p:bgRef idx="1001">
        <a:schemeClr val="bg1"/>
      </p:bgRef>
    </p:bg>
    <p:spTree>
      <p:nvGrpSpPr>
        <p:cNvPr id="1" name=""/>
        <p:cNvGrpSpPr/>
        <p:nvPr/>
      </p:nvGrpSpPr>
      <p:grpSpPr>
        <a:xfrm>
          <a:off x="0" y="0"/>
          <a:ext cx="0" cy="0"/>
          <a:chOff x="0" y="0"/>
          <a:chExt cx="0" cy="0"/>
        </a:xfrm>
      </p:grpSpPr>
      <p:sp>
        <p:nvSpPr>
          <p:cNvPr id="14" name="Rectangle 13"/>
          <p:cNvSpPr/>
          <p:nvPr userDrawn="1"/>
        </p:nvSpPr>
        <p:spPr bwMode="white">
          <a:xfrm>
            <a:off x="282149" y="1"/>
            <a:ext cx="4066573" cy="50364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5" name="Rectangle 14"/>
          <p:cNvSpPr/>
          <p:nvPr userDrawn="1"/>
        </p:nvSpPr>
        <p:spPr bwMode="white">
          <a:xfrm>
            <a:off x="11177323" y="6078715"/>
            <a:ext cx="1011502" cy="47448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black">
          <a:xfrm>
            <a:off x="3683483" y="2212383"/>
            <a:ext cx="4821858" cy="2433233"/>
          </a:xfrm>
          <a:prstGeom prst="rect">
            <a:avLst/>
          </a:prstGeom>
        </p:spPr>
      </p:pic>
    </p:spTree>
    <p:extLst>
      <p:ext uri="{BB962C8B-B14F-4D97-AF65-F5344CB8AC3E}">
        <p14:creationId xmlns:p14="http://schemas.microsoft.com/office/powerpoint/2010/main" val="45443219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Option 2">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stretch>
            <a:fillRect/>
          </a:stretch>
        </p:blipFill>
        <p:spPr bwMode="black">
          <a:xfrm>
            <a:off x="11290296" y="6075784"/>
            <a:ext cx="496467" cy="496467"/>
          </a:xfrm>
          <a:prstGeom prst="rect">
            <a:avLst/>
          </a:prstGeom>
        </p:spPr>
      </p:pic>
      <p:sp>
        <p:nvSpPr>
          <p:cNvPr id="14" name="Text Placeholder 13"/>
          <p:cNvSpPr>
            <a:spLocks noGrp="1"/>
          </p:cNvSpPr>
          <p:nvPr>
            <p:ph type="body" sz="quarter" idx="14"/>
          </p:nvPr>
        </p:nvSpPr>
        <p:spPr>
          <a:xfrm>
            <a:off x="499064" y="594859"/>
            <a:ext cx="5609823" cy="244486"/>
          </a:xfrm>
        </p:spPr>
        <p:txBody>
          <a:bodyPr/>
          <a:lstStyle>
            <a:lvl1pPr marL="0" indent="0">
              <a:spcAft>
                <a:spcPts val="400"/>
              </a:spcAft>
              <a:buFontTx/>
              <a:buNone/>
              <a:defRPr sz="1400">
                <a:solidFill>
                  <a:schemeClr val="tx2"/>
                </a:solidFill>
              </a:defRPr>
            </a:lvl1pPr>
            <a:lvl2pPr marL="0" indent="0">
              <a:spcAft>
                <a:spcPts val="400"/>
              </a:spcAft>
              <a:buFontTx/>
              <a:buNone/>
              <a:defRPr sz="1400">
                <a:solidFill>
                  <a:schemeClr val="tx2"/>
                </a:solidFill>
              </a:defRPr>
            </a:lvl2pPr>
            <a:lvl3pPr marL="0" indent="0">
              <a:spcAft>
                <a:spcPts val="400"/>
              </a:spcAft>
              <a:buFontTx/>
              <a:buNone/>
              <a:defRPr sz="1400">
                <a:solidFill>
                  <a:schemeClr val="tx2"/>
                </a:solidFill>
              </a:defRPr>
            </a:lvl3pPr>
            <a:lvl4pPr marL="0" indent="0">
              <a:spcAft>
                <a:spcPts val="400"/>
              </a:spcAft>
              <a:buFontTx/>
              <a:buNone/>
              <a:defRPr sz="1400">
                <a:solidFill>
                  <a:schemeClr val="tx2"/>
                </a:solidFill>
              </a:defRPr>
            </a:lvl4pPr>
            <a:lvl5pPr marL="0" indent="0">
              <a:spcAft>
                <a:spcPts val="400"/>
              </a:spcAft>
              <a:buFontTx/>
              <a:buNone/>
              <a:defRPr sz="14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499063" y="939800"/>
            <a:ext cx="11209064" cy="1511764"/>
          </a:xfrm>
        </p:spPr>
        <p:txBody>
          <a:bodyPr anchor="b" anchorCtr="0"/>
          <a:lstStyle>
            <a:lvl1pPr>
              <a:lnSpc>
                <a:spcPct val="82000"/>
              </a:lnSpc>
              <a:spcAft>
                <a:spcPts val="800"/>
              </a:spcAft>
              <a:defRPr sz="3600">
                <a:solidFill>
                  <a:schemeClr val="tx1"/>
                </a:solidFill>
              </a:defRPr>
            </a:lvl1pPr>
          </a:lstStyle>
          <a:p>
            <a:r>
              <a:rPr lang="en-US" smtClean="0"/>
              <a:t>Click to edit Master title style</a:t>
            </a:r>
            <a:endParaRPr lang="en-US" dirty="0"/>
          </a:p>
        </p:txBody>
      </p:sp>
      <p:sp>
        <p:nvSpPr>
          <p:cNvPr id="4" name="Text Placeholder 3"/>
          <p:cNvSpPr>
            <a:spLocks noGrp="1"/>
          </p:cNvSpPr>
          <p:nvPr>
            <p:ph type="body" sz="quarter" idx="15"/>
          </p:nvPr>
        </p:nvSpPr>
        <p:spPr>
          <a:xfrm>
            <a:off x="499063" y="2459736"/>
            <a:ext cx="11213719" cy="914400"/>
          </a:xfrm>
        </p:spPr>
        <p:txBody>
          <a:bodyPr/>
          <a:lstStyle>
            <a:lvl1pPr>
              <a:defRPr sz="2400" baseline="0"/>
            </a:lvl1pPr>
            <a:lvl2pPr>
              <a:defRPr sz="2000" baseline="0"/>
            </a:lvl2pPr>
            <a:lvl3pPr>
              <a:defRPr sz="2000" baseline="0"/>
            </a:lvl3pPr>
            <a:lvl4pPr>
              <a:defRPr sz="2000" baseline="0"/>
            </a:lvl4pPr>
            <a:lvl5pPr>
              <a:defRPr sz="2000" baseline="0"/>
            </a:lvl5pPr>
          </a:lstStyle>
          <a:p>
            <a:pPr lvl="0"/>
            <a:r>
              <a:rPr lang="en-US" smtClean="0"/>
              <a:t>Click to edit Master text styles</a:t>
            </a:r>
          </a:p>
        </p:txBody>
      </p:sp>
      <p:sp>
        <p:nvSpPr>
          <p:cNvPr id="10" name="Text Placeholder 9"/>
          <p:cNvSpPr>
            <a:spLocks noGrp="1"/>
          </p:cNvSpPr>
          <p:nvPr>
            <p:ph type="body" sz="quarter" idx="13"/>
          </p:nvPr>
        </p:nvSpPr>
        <p:spPr>
          <a:xfrm>
            <a:off x="499064" y="3474721"/>
            <a:ext cx="5609823" cy="2335211"/>
          </a:xfrm>
        </p:spPr>
        <p:txBody>
          <a:bodyPr/>
          <a:lstStyle>
            <a:lvl1pPr marL="0" indent="0">
              <a:lnSpc>
                <a:spcPct val="100000"/>
              </a:lnSpc>
              <a:spcAft>
                <a:spcPts val="600"/>
              </a:spcAft>
              <a:buFontTx/>
              <a:buNone/>
              <a:defRPr sz="2000" baseline="0">
                <a:solidFill>
                  <a:schemeClr val="tx2"/>
                </a:solidFill>
              </a:defRPr>
            </a:lvl1pPr>
            <a:lvl2pPr marL="0" indent="0">
              <a:lnSpc>
                <a:spcPct val="100000"/>
              </a:lnSpc>
              <a:spcAft>
                <a:spcPts val="600"/>
              </a:spcAft>
              <a:buFontTx/>
              <a:buNone/>
              <a:defRPr sz="2000" baseline="0">
                <a:solidFill>
                  <a:schemeClr val="tx2"/>
                </a:solidFill>
              </a:defRPr>
            </a:lvl2pPr>
            <a:lvl3pPr marL="0" indent="0">
              <a:lnSpc>
                <a:spcPct val="100000"/>
              </a:lnSpc>
              <a:spcAft>
                <a:spcPts val="600"/>
              </a:spcAft>
              <a:buFontTx/>
              <a:buNone/>
              <a:defRPr sz="2000" baseline="0">
                <a:solidFill>
                  <a:schemeClr val="tx2"/>
                </a:solidFill>
              </a:defRPr>
            </a:lvl3pPr>
            <a:lvl4pPr marL="0" indent="0">
              <a:lnSpc>
                <a:spcPct val="100000"/>
              </a:lnSpc>
              <a:spcAft>
                <a:spcPts val="600"/>
              </a:spcAft>
              <a:buFontTx/>
              <a:buNone/>
              <a:defRPr sz="2000" baseline="0">
                <a:solidFill>
                  <a:schemeClr val="tx2"/>
                </a:solidFill>
              </a:defRPr>
            </a:lvl4pPr>
            <a:lvl5pPr marL="0" indent="0">
              <a:lnSpc>
                <a:spcPct val="100000"/>
              </a:lnSpc>
              <a:spcAft>
                <a:spcPts val="600"/>
              </a:spcAft>
              <a:buFontTx/>
              <a:buNone/>
              <a:defRPr sz="2000"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Footer Placeholder 1"/>
          <p:cNvSpPr txBox="1">
            <a:spLocks/>
          </p:cNvSpPr>
          <p:nvPr userDrawn="1"/>
        </p:nvSpPr>
        <p:spPr>
          <a:xfrm>
            <a:off x="3060806" y="6599211"/>
            <a:ext cx="6069330" cy="219402"/>
          </a:xfrm>
          <a:prstGeom prst="rect">
            <a:avLst/>
          </a:prstGeom>
        </p:spPr>
        <p:txBody>
          <a:bodyPr vert="horz" lIns="0" tIns="0" rIns="0" bIns="0" rtlCol="0" anchor="t" anchorCtr="0"/>
          <a:lstStyle>
            <a:defPPr>
              <a:defRPr lang="en-US"/>
            </a:defPPr>
            <a:lvl1pPr marL="0" algn="l" defTabSz="914400" rtl="0" eaLnBrk="1" latinLnBrk="0" hangingPunct="1">
              <a:defRPr sz="600" kern="1200">
                <a:solidFill>
                  <a:schemeClr val="bg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600" kern="1200" dirty="0" smtClean="0">
                <a:solidFill>
                  <a:schemeClr val="bg2">
                    <a:lumMod val="25000"/>
                  </a:schemeClr>
                </a:solidFill>
                <a:latin typeface="+mn-lt"/>
                <a:ea typeface="+mn-ea"/>
                <a:cs typeface="+mn-cs"/>
              </a:rPr>
              <a:t>© 2017 AT&amp;T Intellectual Property.  All rights reserved.  AT&amp;T, Globe logo, Mobilizing Your World and DirecTV are registered trademarks and service marks of AT&amp;T Intellectual Property and/or AT&amp;T affiliated companies.  All other marks are the property of their respective owners.  AT&amp;T Proprietary Information (Internal Use Only) – Not to be disclosed without written permission.</a:t>
            </a:r>
            <a:r>
              <a:rPr lang="en-US" dirty="0" smtClean="0">
                <a:solidFill>
                  <a:schemeClr val="bg2">
                    <a:lumMod val="25000"/>
                  </a:schemeClr>
                </a:solidFill>
              </a:rPr>
              <a:t> </a:t>
            </a:r>
          </a:p>
        </p:txBody>
      </p:sp>
    </p:spTree>
    <p:extLst>
      <p:ext uri="{BB962C8B-B14F-4D97-AF65-F5344CB8AC3E}">
        <p14:creationId xmlns:p14="http://schemas.microsoft.com/office/powerpoint/2010/main" val="283450905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Option 1">
    <p:spTree>
      <p:nvGrpSpPr>
        <p:cNvPr id="1" name=""/>
        <p:cNvGrpSpPr/>
        <p:nvPr/>
      </p:nvGrpSpPr>
      <p:grpSpPr>
        <a:xfrm>
          <a:off x="0" y="0"/>
          <a:ext cx="0" cy="0"/>
          <a:chOff x="0" y="0"/>
          <a:chExt cx="0" cy="0"/>
        </a:xfrm>
      </p:grpSpPr>
      <p:sp>
        <p:nvSpPr>
          <p:cNvPr id="3" name="Rectangle 2"/>
          <p:cNvSpPr/>
          <p:nvPr userDrawn="1"/>
        </p:nvSpPr>
        <p:spPr>
          <a:xfrm>
            <a:off x="0" y="774701"/>
            <a:ext cx="12188825" cy="60833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2" name="Title 1"/>
          <p:cNvSpPr>
            <a:spLocks noGrp="1"/>
          </p:cNvSpPr>
          <p:nvPr>
            <p:ph type="title" hasCustomPrompt="1"/>
          </p:nvPr>
        </p:nvSpPr>
        <p:spPr bwMode="white">
          <a:xfrm>
            <a:off x="503030" y="1642533"/>
            <a:ext cx="11209064" cy="1512147"/>
          </a:xfrm>
        </p:spPr>
        <p:txBody>
          <a:bodyPr anchor="b" anchorCtr="0"/>
          <a:lstStyle>
            <a:lvl1pPr>
              <a:lnSpc>
                <a:spcPct val="82000"/>
              </a:lnSpc>
              <a:spcAft>
                <a:spcPts val="800"/>
              </a:spcAft>
              <a:defRPr sz="36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11" name="Text Placeholder 9"/>
          <p:cNvSpPr>
            <a:spLocks noGrp="1"/>
          </p:cNvSpPr>
          <p:nvPr>
            <p:ph type="body" sz="quarter" idx="13"/>
          </p:nvPr>
        </p:nvSpPr>
        <p:spPr>
          <a:xfrm>
            <a:off x="498799" y="3608390"/>
            <a:ext cx="5609823" cy="2246311"/>
          </a:xfrm>
        </p:spPr>
        <p:txBody>
          <a:bodyPr/>
          <a:lstStyle>
            <a:lvl1pPr marL="0" indent="0">
              <a:lnSpc>
                <a:spcPct val="90000"/>
              </a:lnSpc>
              <a:spcAft>
                <a:spcPts val="600"/>
              </a:spcAft>
              <a:buFontTx/>
              <a:buNone/>
              <a:defRPr sz="2400">
                <a:solidFill>
                  <a:schemeClr val="tx2"/>
                </a:solidFill>
              </a:defRPr>
            </a:lvl1pPr>
            <a:lvl2pPr marL="0" indent="0">
              <a:lnSpc>
                <a:spcPct val="90000"/>
              </a:lnSpc>
              <a:spcAft>
                <a:spcPts val="600"/>
              </a:spcAft>
              <a:buFontTx/>
              <a:buNone/>
              <a:defRPr sz="2400">
                <a:solidFill>
                  <a:schemeClr val="tx2"/>
                </a:solidFill>
              </a:defRPr>
            </a:lvl2pPr>
            <a:lvl3pPr marL="0" indent="0">
              <a:lnSpc>
                <a:spcPct val="90000"/>
              </a:lnSpc>
              <a:spcAft>
                <a:spcPts val="600"/>
              </a:spcAft>
              <a:buFontTx/>
              <a:buNone/>
              <a:defRPr sz="2400">
                <a:solidFill>
                  <a:schemeClr val="tx2"/>
                </a:solidFill>
              </a:defRPr>
            </a:lvl3pPr>
            <a:lvl4pPr marL="0" indent="0">
              <a:lnSpc>
                <a:spcPct val="90000"/>
              </a:lnSpc>
              <a:spcAft>
                <a:spcPts val="600"/>
              </a:spcAft>
              <a:buFontTx/>
              <a:buNone/>
              <a:defRPr sz="2400">
                <a:solidFill>
                  <a:schemeClr val="tx2"/>
                </a:solidFill>
              </a:defRPr>
            </a:lvl4pPr>
            <a:lvl5pPr marL="0" indent="0">
              <a:lnSpc>
                <a:spcPct val="90000"/>
              </a:lnSpc>
              <a:spcAft>
                <a:spcPts val="600"/>
              </a:spcAft>
              <a:buFontTx/>
              <a:buNone/>
              <a:defRPr sz="24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6" name="Picture 5"/>
          <p:cNvPicPr>
            <a:picLocks noChangeAspect="1"/>
          </p:cNvPicPr>
          <p:nvPr userDrawn="1"/>
        </p:nvPicPr>
        <p:blipFill>
          <a:blip r:embed="rId2"/>
          <a:stretch>
            <a:fillRect/>
          </a:stretch>
        </p:blipFill>
        <p:spPr bwMode="black">
          <a:xfrm>
            <a:off x="11275589" y="6061077"/>
            <a:ext cx="511174" cy="511174"/>
          </a:xfrm>
          <a:prstGeom prst="rect">
            <a:avLst/>
          </a:prstGeom>
        </p:spPr>
      </p:pic>
      <p:sp>
        <p:nvSpPr>
          <p:cNvPr id="7" name="Footer Placeholder 1"/>
          <p:cNvSpPr txBox="1">
            <a:spLocks/>
          </p:cNvSpPr>
          <p:nvPr userDrawn="1"/>
        </p:nvSpPr>
        <p:spPr>
          <a:xfrm>
            <a:off x="3060806" y="6607920"/>
            <a:ext cx="6069330" cy="219402"/>
          </a:xfrm>
          <a:prstGeom prst="rect">
            <a:avLst/>
          </a:prstGeom>
        </p:spPr>
        <p:txBody>
          <a:bodyPr vert="horz" lIns="0" tIns="0" rIns="0" bIns="0" rtlCol="0" anchor="t" anchorCtr="0"/>
          <a:lstStyle>
            <a:defPPr>
              <a:defRPr lang="en-US"/>
            </a:defPPr>
            <a:lvl1pPr marL="0" algn="l" defTabSz="914400" rtl="0" eaLnBrk="1" latinLnBrk="0" hangingPunct="1">
              <a:defRPr sz="600" kern="1200">
                <a:solidFill>
                  <a:schemeClr val="bg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600" kern="1200" dirty="0" smtClean="0">
                <a:solidFill>
                  <a:schemeClr val="bg1"/>
                </a:solidFill>
                <a:latin typeface="+mn-lt"/>
                <a:ea typeface="+mn-ea"/>
                <a:cs typeface="+mn-cs"/>
              </a:rPr>
              <a:t>© 2017 AT&amp;T Intellectual Property.  All rights reserved.  AT&amp;T, Globe logo, Mobilizing Your World and DirecTV are registered trademarks and service marks of AT&amp;T Intellectual Property and/or AT&amp;T affiliated companies.  All other marks are the property of their respective owners.  AT&amp;T Proprietary Information (Internal Use Only) – Not to be disclosed without written permission.</a:t>
            </a:r>
            <a:r>
              <a:rPr lang="en-US" dirty="0" smtClean="0">
                <a:solidFill>
                  <a:schemeClr val="bg1"/>
                </a:solidFill>
              </a:rPr>
              <a:t> </a:t>
            </a:r>
          </a:p>
        </p:txBody>
      </p:sp>
    </p:spTree>
    <p:extLst>
      <p:ext uri="{BB962C8B-B14F-4D97-AF65-F5344CB8AC3E}">
        <p14:creationId xmlns:p14="http://schemas.microsoft.com/office/powerpoint/2010/main" val="231290396"/>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Option 4">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8798" y="1642533"/>
            <a:ext cx="11209064" cy="1512147"/>
          </a:xfrm>
        </p:spPr>
        <p:txBody>
          <a:bodyPr anchor="b" anchorCtr="0"/>
          <a:lstStyle>
            <a:lvl1pPr>
              <a:lnSpc>
                <a:spcPct val="82000"/>
              </a:lnSpc>
              <a:spcAft>
                <a:spcPts val="800"/>
              </a:spcAft>
              <a:defRPr sz="3600">
                <a:solidFill>
                  <a:schemeClr val="tx1"/>
                </a:solidFill>
              </a:defRPr>
            </a:lvl1pPr>
          </a:lstStyle>
          <a:p>
            <a:r>
              <a:rPr lang="en-US" dirty="0" smtClean="0"/>
              <a:t>Click to edit </a:t>
            </a:r>
            <a:br>
              <a:rPr lang="en-US" dirty="0" smtClean="0"/>
            </a:br>
            <a:r>
              <a:rPr lang="en-US" dirty="0" smtClean="0"/>
              <a:t>Master title style</a:t>
            </a:r>
            <a:endParaRPr lang="en-US" dirty="0"/>
          </a:p>
        </p:txBody>
      </p:sp>
      <p:sp>
        <p:nvSpPr>
          <p:cNvPr id="11" name="Text Placeholder 9"/>
          <p:cNvSpPr>
            <a:spLocks noGrp="1"/>
          </p:cNvSpPr>
          <p:nvPr>
            <p:ph type="body" sz="quarter" idx="13"/>
          </p:nvPr>
        </p:nvSpPr>
        <p:spPr>
          <a:xfrm>
            <a:off x="498799" y="3608390"/>
            <a:ext cx="5609823" cy="2246311"/>
          </a:xfrm>
        </p:spPr>
        <p:txBody>
          <a:bodyPr/>
          <a:lstStyle>
            <a:lvl1pPr marL="0" indent="0">
              <a:lnSpc>
                <a:spcPct val="90000"/>
              </a:lnSpc>
              <a:spcAft>
                <a:spcPts val="600"/>
              </a:spcAft>
              <a:buFontTx/>
              <a:buNone/>
              <a:defRPr sz="2400">
                <a:solidFill>
                  <a:schemeClr val="tx2"/>
                </a:solidFill>
              </a:defRPr>
            </a:lvl1pPr>
            <a:lvl2pPr marL="0" indent="0">
              <a:lnSpc>
                <a:spcPct val="90000"/>
              </a:lnSpc>
              <a:spcAft>
                <a:spcPts val="600"/>
              </a:spcAft>
              <a:buFontTx/>
              <a:buNone/>
              <a:defRPr sz="2400">
                <a:solidFill>
                  <a:schemeClr val="tx2"/>
                </a:solidFill>
              </a:defRPr>
            </a:lvl2pPr>
            <a:lvl3pPr marL="0" indent="0">
              <a:lnSpc>
                <a:spcPct val="90000"/>
              </a:lnSpc>
              <a:spcAft>
                <a:spcPts val="600"/>
              </a:spcAft>
              <a:buFontTx/>
              <a:buNone/>
              <a:defRPr sz="2400">
                <a:solidFill>
                  <a:schemeClr val="tx2"/>
                </a:solidFill>
              </a:defRPr>
            </a:lvl3pPr>
            <a:lvl4pPr marL="0" indent="0">
              <a:lnSpc>
                <a:spcPct val="90000"/>
              </a:lnSpc>
              <a:spcAft>
                <a:spcPts val="600"/>
              </a:spcAft>
              <a:buFontTx/>
              <a:buNone/>
              <a:defRPr sz="2400">
                <a:solidFill>
                  <a:schemeClr val="tx2"/>
                </a:solidFill>
              </a:defRPr>
            </a:lvl4pPr>
            <a:lvl5pPr marL="0" indent="0">
              <a:lnSpc>
                <a:spcPct val="90000"/>
              </a:lnSpc>
              <a:spcAft>
                <a:spcPts val="600"/>
              </a:spcAft>
              <a:buFontTx/>
              <a:buNone/>
              <a:defRPr sz="24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2946392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sp>
        <p:nvSpPr>
          <p:cNvPr id="8" name="Slide Number Placeholder 7"/>
          <p:cNvSpPr>
            <a:spLocks noGrp="1"/>
          </p:cNvSpPr>
          <p:nvPr>
            <p:ph type="sldNum" sz="quarter" idx="11"/>
          </p:nvPr>
        </p:nvSpPr>
        <p:spPr/>
        <p:txBody>
          <a:bodyPr/>
          <a:lstStyle>
            <a:lvl1pPr>
              <a:defRPr>
                <a:latin typeface="+mn-lt"/>
              </a:defRPr>
            </a:lvl1pPr>
          </a:lstStyle>
          <a:p>
            <a:fld id="{12CB907E-C602-C34B-93F7-CA9E40714286}" type="slidenum">
              <a:rPr lang="en-US" smtClean="0"/>
              <a:pPr/>
              <a:t>‹#›</a:t>
            </a:fld>
            <a:r>
              <a:rPr lang="en-US" dirty="0" smtClean="0"/>
              <a:t> </a:t>
            </a:r>
            <a:endParaRPr lang="en-US" dirty="0"/>
          </a:p>
        </p:txBody>
      </p:sp>
      <p:sp>
        <p:nvSpPr>
          <p:cNvPr id="7" name="Text Placeholder 6"/>
          <p:cNvSpPr>
            <a:spLocks noGrp="1"/>
          </p:cNvSpPr>
          <p:nvPr>
            <p:ph type="body" sz="quarter" idx="13"/>
          </p:nvPr>
        </p:nvSpPr>
        <p:spPr>
          <a:xfrm>
            <a:off x="488897" y="1139825"/>
            <a:ext cx="11211106" cy="4811713"/>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Title 1"/>
          <p:cNvSpPr>
            <a:spLocks noGrp="1"/>
          </p:cNvSpPr>
          <p:nvPr>
            <p:ph type="title"/>
          </p:nvPr>
        </p:nvSpPr>
        <p:spPr>
          <a:xfrm>
            <a:off x="490939" y="522779"/>
            <a:ext cx="11209064" cy="342206"/>
          </a:xfrm>
        </p:spPr>
        <p:txBody>
          <a:bodyPr/>
          <a:lstStyle>
            <a:lvl1pPr>
              <a:defRPr>
                <a:solidFill>
                  <a:schemeClr val="tx2"/>
                </a:solidFill>
              </a:defRPr>
            </a:lvl1pPr>
          </a:lstStyle>
          <a:p>
            <a:r>
              <a:rPr lang="en-US" dirty="0" smtClean="0"/>
              <a:t>Click to edit Master title style</a:t>
            </a:r>
            <a:endParaRPr lang="en-US" dirty="0"/>
          </a:p>
        </p:txBody>
      </p:sp>
      <p:sp>
        <p:nvSpPr>
          <p:cNvPr id="2" name="TextBox 1"/>
          <p:cNvSpPr txBox="1"/>
          <p:nvPr userDrawn="1"/>
        </p:nvSpPr>
        <p:spPr>
          <a:xfrm>
            <a:off x="727587" y="294968"/>
            <a:ext cx="914400" cy="914400"/>
          </a:xfrm>
          <a:prstGeom prst="rect">
            <a:avLst/>
          </a:prstGeom>
          <a:noFill/>
          <a:ln>
            <a:noFill/>
          </a:ln>
        </p:spPr>
        <p:txBody>
          <a:bodyPr wrap="none" lIns="0" tIns="0" rIns="0" bIns="0" rtlCol="0">
            <a:noAutofit/>
          </a:bodyPr>
          <a:lstStyle/>
          <a:p>
            <a:endParaRPr lang="en-US" sz="1400" dirty="0" smtClean="0">
              <a:solidFill>
                <a:schemeClr val="tx2"/>
              </a:solidFill>
            </a:endParaRPr>
          </a:p>
        </p:txBody>
      </p:sp>
    </p:spTree>
    <p:extLst>
      <p:ext uri="{BB962C8B-B14F-4D97-AF65-F5344CB8AC3E}">
        <p14:creationId xmlns:p14="http://schemas.microsoft.com/office/powerpoint/2010/main" val="3274722227"/>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 Pictur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smtClean="0"/>
              <a:t>Click to edit Master title style</a:t>
            </a:r>
            <a:endParaRPr lang="en-US" dirty="0"/>
          </a:p>
        </p:txBody>
      </p:sp>
      <p:sp>
        <p:nvSpPr>
          <p:cNvPr id="6" name="Picture Placeholder 5"/>
          <p:cNvSpPr>
            <a:spLocks noGrp="1"/>
          </p:cNvSpPr>
          <p:nvPr>
            <p:ph type="pic" sz="quarter" idx="12" hasCustomPrompt="1"/>
          </p:nvPr>
        </p:nvSpPr>
        <p:spPr>
          <a:xfrm>
            <a:off x="1" y="1206500"/>
            <a:ext cx="12188825" cy="5651500"/>
          </a:xfrm>
        </p:spPr>
        <p:txBody>
          <a:bodyPr/>
          <a:lstStyle>
            <a:lvl1pPr marL="0" marR="0" indent="0" algn="l" defTabSz="457200" rtl="0" eaLnBrk="1" fontAlgn="auto" latinLnBrk="0" hangingPunct="1">
              <a:lnSpc>
                <a:spcPct val="100000"/>
              </a:lnSpc>
              <a:spcBef>
                <a:spcPts val="0"/>
              </a:spcBef>
              <a:spcAft>
                <a:spcPts val="600"/>
              </a:spcAft>
              <a:buClr>
                <a:schemeClr val="tx1"/>
              </a:buClr>
              <a:buSzTx/>
              <a:buFont typeface="Arial"/>
              <a:buNone/>
              <a:tabLst/>
              <a:defRPr sz="1800" baseline="0">
                <a:solidFill>
                  <a:schemeClr val="bg2"/>
                </a:solidFill>
              </a:defRPr>
            </a:lvl1pPr>
          </a:lstStyle>
          <a:p>
            <a:r>
              <a:rPr lang="en-US" dirty="0" smtClean="0"/>
              <a:t>Drag picture to placeholder or click icon to add. Globe logo should sit on top of picture.</a:t>
            </a:r>
          </a:p>
          <a:p>
            <a:endParaRPr lang="en-US" dirty="0"/>
          </a:p>
        </p:txBody>
      </p:sp>
    </p:spTree>
    <p:extLst>
      <p:ext uri="{BB962C8B-B14F-4D97-AF65-F5344CB8AC3E}">
        <p14:creationId xmlns:p14="http://schemas.microsoft.com/office/powerpoint/2010/main" val="1003280623"/>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Row with Picture">
    <p:spTree>
      <p:nvGrpSpPr>
        <p:cNvPr id="1" name=""/>
        <p:cNvGrpSpPr/>
        <p:nvPr/>
      </p:nvGrpSpPr>
      <p:grpSpPr>
        <a:xfrm>
          <a:off x="0" y="0"/>
          <a:ext cx="0" cy="0"/>
          <a:chOff x="0" y="0"/>
          <a:chExt cx="0" cy="0"/>
        </a:xfrm>
      </p:grpSpPr>
      <p:sp>
        <p:nvSpPr>
          <p:cNvPr id="8" name="Slide Number Placeholder 7"/>
          <p:cNvSpPr>
            <a:spLocks noGrp="1"/>
          </p:cNvSpPr>
          <p:nvPr>
            <p:ph type="sldNum" sz="quarter" idx="11"/>
          </p:nvPr>
        </p:nvSpPr>
        <p:spPr/>
        <p:txBody>
          <a:bodyPr/>
          <a:lstStyle/>
          <a:p>
            <a:fld id="{12CB907E-C602-C34B-93F7-CA9E40714286}" type="slidenum">
              <a:rPr lang="en-US" smtClean="0"/>
              <a:pPr/>
              <a:t>‹#›</a:t>
            </a:fld>
            <a:r>
              <a:rPr lang="en-US" dirty="0" smtClean="0"/>
              <a:t> </a:t>
            </a:r>
            <a:endParaRPr lang="en-US" dirty="0"/>
          </a:p>
        </p:txBody>
      </p:sp>
      <p:cxnSp>
        <p:nvCxnSpPr>
          <p:cNvPr id="13" name="Straight Connector 12"/>
          <p:cNvCxnSpPr/>
          <p:nvPr userDrawn="1"/>
        </p:nvCxnSpPr>
        <p:spPr>
          <a:xfrm flipH="1">
            <a:off x="490939" y="3520578"/>
            <a:ext cx="11209064" cy="0"/>
          </a:xfrm>
          <a:prstGeom prst="line">
            <a:avLst/>
          </a:prstGeom>
          <a:ln w="6350" cmpd="sng">
            <a:solidFill>
              <a:schemeClr val="accent6"/>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487661" y="522779"/>
            <a:ext cx="11209064" cy="342206"/>
          </a:xfrm>
        </p:spPr>
        <p:txBody>
          <a:bodyPr/>
          <a:lstStyle>
            <a:lvl1pPr>
              <a:defRPr>
                <a:solidFill>
                  <a:schemeClr val="tx2"/>
                </a:solidFill>
              </a:defRPr>
            </a:lvl1pPr>
          </a:lstStyle>
          <a:p>
            <a:r>
              <a:rPr lang="en-US" smtClean="0"/>
              <a:t>Click to edit Master title style</a:t>
            </a:r>
            <a:endParaRPr lang="en-US" dirty="0"/>
          </a:p>
        </p:txBody>
      </p:sp>
      <p:sp>
        <p:nvSpPr>
          <p:cNvPr id="6" name="Picture Placeholder 5"/>
          <p:cNvSpPr>
            <a:spLocks noGrp="1"/>
          </p:cNvSpPr>
          <p:nvPr>
            <p:ph type="pic" sz="quarter" idx="16"/>
          </p:nvPr>
        </p:nvSpPr>
        <p:spPr>
          <a:xfrm>
            <a:off x="487661" y="1206500"/>
            <a:ext cx="2844059" cy="2128838"/>
          </a:xfrm>
        </p:spPr>
        <p:txBody>
          <a:bodyPr/>
          <a:lstStyle>
            <a:lvl1pPr>
              <a:defRPr sz="1800">
                <a:solidFill>
                  <a:schemeClr val="bg2"/>
                </a:solidFill>
              </a:defRPr>
            </a:lvl1pPr>
          </a:lstStyle>
          <a:p>
            <a:r>
              <a:rPr lang="en-US" dirty="0" smtClean="0"/>
              <a:t>Click icon to add picture</a:t>
            </a:r>
            <a:endParaRPr lang="en-US" dirty="0"/>
          </a:p>
        </p:txBody>
      </p:sp>
      <p:sp>
        <p:nvSpPr>
          <p:cNvPr id="21" name="Text Placeholder 20"/>
          <p:cNvSpPr>
            <a:spLocks noGrp="1"/>
          </p:cNvSpPr>
          <p:nvPr>
            <p:ph type="body" sz="quarter" idx="18"/>
          </p:nvPr>
        </p:nvSpPr>
        <p:spPr>
          <a:xfrm>
            <a:off x="3675693" y="1145571"/>
            <a:ext cx="8024310" cy="2306404"/>
          </a:xfrm>
        </p:spPr>
        <p:txBody>
          <a:bodyPr/>
          <a:lstStyle>
            <a:lvl1pPr>
              <a:defRPr sz="2200"/>
            </a:lvl1pPr>
            <a:lvl2pPr>
              <a:spcAft>
                <a:spcPts val="600"/>
              </a:spcAft>
              <a:defRPr/>
            </a:lvl2pPr>
            <a:lvl3pPr>
              <a:spcAft>
                <a:spcPts val="600"/>
              </a:spcAft>
              <a:defRPr/>
            </a:lvl3pPr>
            <a:lvl4pPr>
              <a:spcAft>
                <a:spcPts val="600"/>
              </a:spcAft>
              <a:defRPr/>
            </a:lvl4pPr>
            <a:lvl5pPr>
              <a:spcAft>
                <a:spcPts val="600"/>
              </a:spcAf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7" name="Picture Placeholder 5"/>
          <p:cNvSpPr>
            <a:spLocks noGrp="1"/>
          </p:cNvSpPr>
          <p:nvPr>
            <p:ph type="pic" sz="quarter" idx="17"/>
          </p:nvPr>
        </p:nvSpPr>
        <p:spPr>
          <a:xfrm>
            <a:off x="487661" y="3721100"/>
            <a:ext cx="2844059" cy="2133600"/>
          </a:xfrm>
        </p:spPr>
        <p:txBody>
          <a:bodyPr/>
          <a:lstStyle>
            <a:lvl1pPr>
              <a:defRPr sz="1800">
                <a:solidFill>
                  <a:schemeClr val="bg2"/>
                </a:solidFill>
              </a:defRPr>
            </a:lvl1pPr>
          </a:lstStyle>
          <a:p>
            <a:r>
              <a:rPr lang="en-US" dirty="0" smtClean="0"/>
              <a:t>Click icon to add picture</a:t>
            </a:r>
            <a:endParaRPr lang="en-US" dirty="0"/>
          </a:p>
        </p:txBody>
      </p:sp>
      <p:sp>
        <p:nvSpPr>
          <p:cNvPr id="22" name="Text Placeholder 20"/>
          <p:cNvSpPr>
            <a:spLocks noGrp="1"/>
          </p:cNvSpPr>
          <p:nvPr>
            <p:ph type="body" sz="quarter" idx="19"/>
          </p:nvPr>
        </p:nvSpPr>
        <p:spPr>
          <a:xfrm>
            <a:off x="3675693" y="3632261"/>
            <a:ext cx="8024310" cy="2309752"/>
          </a:xfrm>
        </p:spPr>
        <p:txBody>
          <a:bodyPr/>
          <a:lstStyle>
            <a:lvl1pPr>
              <a:defRPr sz="2200"/>
            </a:lvl1pPr>
            <a:lvl2pPr>
              <a:spcAft>
                <a:spcPts val="600"/>
              </a:spcAft>
              <a:defRPr/>
            </a:lvl2pPr>
            <a:lvl3pPr>
              <a:spcAft>
                <a:spcPts val="600"/>
              </a:spcAft>
              <a:defRPr/>
            </a:lvl3pPr>
            <a:lvl4pPr>
              <a:spcAft>
                <a:spcPts val="600"/>
              </a:spcAft>
              <a:defRPr/>
            </a:lvl4pPr>
            <a:lvl5pPr>
              <a:spcAft>
                <a:spcPts val="600"/>
              </a:spcAf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5886600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Globe White Background">
    <p:spTree>
      <p:nvGrpSpPr>
        <p:cNvPr id="1" name=""/>
        <p:cNvGrpSpPr/>
        <p:nvPr/>
      </p:nvGrpSpPr>
      <p:grpSpPr>
        <a:xfrm>
          <a:off x="0" y="0"/>
          <a:ext cx="0" cy="0"/>
          <a:chOff x="0" y="0"/>
          <a:chExt cx="0" cy="0"/>
        </a:xfrm>
      </p:grpSpPr>
      <p:sp>
        <p:nvSpPr>
          <p:cNvPr id="14" name="Rectangle 13"/>
          <p:cNvSpPr/>
          <p:nvPr userDrawn="1"/>
        </p:nvSpPr>
        <p:spPr bwMode="white">
          <a:xfrm>
            <a:off x="282149" y="1"/>
            <a:ext cx="4066573" cy="50364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5" name="Rectangle 14"/>
          <p:cNvSpPr/>
          <p:nvPr userDrawn="1"/>
        </p:nvSpPr>
        <p:spPr bwMode="white">
          <a:xfrm>
            <a:off x="11177323" y="6078715"/>
            <a:ext cx="1011502" cy="47448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pic>
        <p:nvPicPr>
          <p:cNvPr id="5" name="Picture 4"/>
          <p:cNvPicPr>
            <a:picLocks noChangeAspect="1"/>
          </p:cNvPicPr>
          <p:nvPr userDrawn="1"/>
        </p:nvPicPr>
        <p:blipFill>
          <a:blip r:embed="rId2"/>
          <a:stretch>
            <a:fillRect/>
          </a:stretch>
        </p:blipFill>
        <p:spPr bwMode="black">
          <a:xfrm>
            <a:off x="4913044" y="2189163"/>
            <a:ext cx="2339848" cy="2339848"/>
          </a:xfrm>
          <a:prstGeom prst="rect">
            <a:avLst/>
          </a:prstGeom>
        </p:spPr>
      </p:pic>
    </p:spTree>
    <p:extLst>
      <p:ext uri="{BB962C8B-B14F-4D97-AF65-F5344CB8AC3E}">
        <p14:creationId xmlns:p14="http://schemas.microsoft.com/office/powerpoint/2010/main" val="343069272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MYW White Background">
    <p:spTree>
      <p:nvGrpSpPr>
        <p:cNvPr id="1" name=""/>
        <p:cNvGrpSpPr/>
        <p:nvPr/>
      </p:nvGrpSpPr>
      <p:grpSpPr>
        <a:xfrm>
          <a:off x="0" y="0"/>
          <a:ext cx="0" cy="0"/>
          <a:chOff x="0" y="0"/>
          <a:chExt cx="0" cy="0"/>
        </a:xfrm>
      </p:grpSpPr>
      <p:sp>
        <p:nvSpPr>
          <p:cNvPr id="14" name="Rectangle 13"/>
          <p:cNvSpPr/>
          <p:nvPr userDrawn="1"/>
        </p:nvSpPr>
        <p:spPr bwMode="white">
          <a:xfrm>
            <a:off x="282149" y="1"/>
            <a:ext cx="4066573" cy="50364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5" name="Rectangle 14"/>
          <p:cNvSpPr/>
          <p:nvPr userDrawn="1"/>
        </p:nvSpPr>
        <p:spPr bwMode="white">
          <a:xfrm>
            <a:off x="11177323" y="6078715"/>
            <a:ext cx="1011502" cy="47448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black">
          <a:xfrm>
            <a:off x="3683483" y="2212383"/>
            <a:ext cx="4821858" cy="2433234"/>
          </a:xfrm>
          <a:prstGeom prst="rect">
            <a:avLst/>
          </a:prstGeom>
        </p:spPr>
      </p:pic>
    </p:spTree>
    <p:extLst>
      <p:ext uri="{BB962C8B-B14F-4D97-AF65-F5344CB8AC3E}">
        <p14:creationId xmlns:p14="http://schemas.microsoft.com/office/powerpoint/2010/main" val="189191904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p:nvPicPr>
        <p:blipFill>
          <a:blip r:embed="rId13"/>
          <a:stretch>
            <a:fillRect/>
          </a:stretch>
        </p:blipFill>
        <p:spPr bwMode="black">
          <a:xfrm>
            <a:off x="11290296" y="6075784"/>
            <a:ext cx="496467" cy="496467"/>
          </a:xfrm>
          <a:prstGeom prst="rect">
            <a:avLst/>
          </a:prstGeom>
        </p:spPr>
      </p:pic>
      <p:sp>
        <p:nvSpPr>
          <p:cNvPr id="6" name="Slide Number Placeholder 5"/>
          <p:cNvSpPr>
            <a:spLocks noGrp="1"/>
          </p:cNvSpPr>
          <p:nvPr>
            <p:ph type="sldNum" sz="quarter" idx="4"/>
          </p:nvPr>
        </p:nvSpPr>
        <p:spPr>
          <a:xfrm>
            <a:off x="488897" y="6398261"/>
            <a:ext cx="294066" cy="224790"/>
          </a:xfrm>
          <a:prstGeom prst="rect">
            <a:avLst/>
          </a:prstGeom>
        </p:spPr>
        <p:txBody>
          <a:bodyPr vert="horz" lIns="0" tIns="0" rIns="0" bIns="0" rtlCol="0" anchor="t"/>
          <a:lstStyle>
            <a:lvl1pPr algn="l">
              <a:lnSpc>
                <a:spcPts val="1000"/>
              </a:lnSpc>
              <a:defRPr sz="800" b="0">
                <a:solidFill>
                  <a:schemeClr val="tx2"/>
                </a:solidFill>
                <a:latin typeface="+mn-lt"/>
                <a:cs typeface="ATT Aleck Sans" panose="020B0503020203020204" pitchFamily="34" charset="0"/>
              </a:defRPr>
            </a:lvl1pPr>
          </a:lstStyle>
          <a:p>
            <a:fld id="{12CB907E-C602-C34B-93F7-CA9E40714286}" type="slidenum">
              <a:rPr lang="en-US" smtClean="0"/>
              <a:pPr/>
              <a:t>‹#›</a:t>
            </a:fld>
            <a:r>
              <a:rPr lang="en-US" dirty="0" smtClean="0"/>
              <a:t> </a:t>
            </a:r>
            <a:endParaRPr lang="en-US" dirty="0"/>
          </a:p>
        </p:txBody>
      </p:sp>
      <p:sp>
        <p:nvSpPr>
          <p:cNvPr id="10" name="TextBox 9"/>
          <p:cNvSpPr txBox="1"/>
          <p:nvPr/>
        </p:nvSpPr>
        <p:spPr>
          <a:xfrm>
            <a:off x="490939" y="226831"/>
            <a:ext cx="11209064" cy="182744"/>
          </a:xfrm>
          <a:prstGeom prst="rect">
            <a:avLst/>
          </a:prstGeom>
          <a:noFill/>
          <a:ln>
            <a:noFill/>
          </a:ln>
        </p:spPr>
        <p:txBody>
          <a:bodyPr wrap="square" lIns="0" tIns="0" rIns="0" bIns="0" rtlCol="0">
            <a:noAutofit/>
          </a:bodyPr>
          <a:lstStyle/>
          <a:p>
            <a:r>
              <a:rPr lang="en-US" sz="1100" dirty="0" smtClean="0">
                <a:solidFill>
                  <a:schemeClr val="tx2"/>
                </a:solidFill>
                <a:latin typeface="+mn-lt"/>
                <a:cs typeface="ATT Aleck Sans" panose="020B0503020203020204" pitchFamily="34" charset="0"/>
              </a:rPr>
              <a:t>CDP410 – Using Kubernetes</a:t>
            </a:r>
          </a:p>
        </p:txBody>
      </p:sp>
      <p:sp>
        <p:nvSpPr>
          <p:cNvPr id="2" name="Title Placeholder 1"/>
          <p:cNvSpPr>
            <a:spLocks noGrp="1"/>
          </p:cNvSpPr>
          <p:nvPr>
            <p:ph type="title"/>
          </p:nvPr>
        </p:nvSpPr>
        <p:spPr>
          <a:xfrm>
            <a:off x="490939" y="522779"/>
            <a:ext cx="11209064" cy="342206"/>
          </a:xfrm>
          <a:prstGeom prst="rect">
            <a:avLst/>
          </a:prstGeom>
        </p:spPr>
        <p:txBody>
          <a:bodyPr vert="horz" lIns="0" tIns="0" rIns="0" bIns="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90939" y="1139001"/>
            <a:ext cx="11209064" cy="4803012"/>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 </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endParaRPr lang="en-US" dirty="0"/>
          </a:p>
        </p:txBody>
      </p:sp>
      <p:sp>
        <p:nvSpPr>
          <p:cNvPr id="7" name="Footer Placeholder 1"/>
          <p:cNvSpPr txBox="1">
            <a:spLocks/>
          </p:cNvSpPr>
          <p:nvPr userDrawn="1"/>
        </p:nvSpPr>
        <p:spPr>
          <a:xfrm>
            <a:off x="3060806" y="6590502"/>
            <a:ext cx="6069330" cy="219402"/>
          </a:xfrm>
          <a:prstGeom prst="rect">
            <a:avLst/>
          </a:prstGeom>
        </p:spPr>
        <p:txBody>
          <a:bodyPr vert="horz" lIns="0" tIns="0" rIns="0" bIns="0" rtlCol="0" anchor="t" anchorCtr="0"/>
          <a:lstStyle>
            <a:defPPr>
              <a:defRPr lang="en-US"/>
            </a:defPPr>
            <a:lvl1pPr marL="0" algn="l" defTabSz="914400" rtl="0" eaLnBrk="1" latinLnBrk="0" hangingPunct="1">
              <a:defRPr sz="600" kern="1200">
                <a:solidFill>
                  <a:schemeClr val="bg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600" kern="1200" dirty="0" smtClean="0">
                <a:solidFill>
                  <a:schemeClr val="bg2">
                    <a:lumMod val="25000"/>
                  </a:schemeClr>
                </a:solidFill>
                <a:latin typeface="+mn-lt"/>
                <a:ea typeface="+mn-ea"/>
                <a:cs typeface="+mn-cs"/>
              </a:rPr>
              <a:t>© 2017 AT&amp;T Intellectual Property.  All rights reserved.  AT&amp;T, Globe logo, Mobilizing Your World and DirecTV are registered trademarks and service marks of AT&amp;T Intellectual Property and/or AT&amp;T affiliated companies.  All other marks are the property of their respective owners.  AT&amp;T Proprietary Information (Internal Use Only) – Not to be disclosed without written permission.</a:t>
            </a:r>
            <a:r>
              <a:rPr lang="en-US" dirty="0" smtClean="0">
                <a:solidFill>
                  <a:schemeClr val="bg2">
                    <a:lumMod val="25000"/>
                  </a:schemeClr>
                </a:solidFill>
              </a:rPr>
              <a:t> </a:t>
            </a:r>
          </a:p>
        </p:txBody>
      </p:sp>
    </p:spTree>
    <p:extLst>
      <p:ext uri="{BB962C8B-B14F-4D97-AF65-F5344CB8AC3E}">
        <p14:creationId xmlns:p14="http://schemas.microsoft.com/office/powerpoint/2010/main" val="3217863250"/>
      </p:ext>
    </p:extLst>
  </p:cSld>
  <p:clrMap bg1="lt1" tx1="dk1" bg2="lt2" tx2="dk2" accent1="accent1" accent2="accent2" accent3="accent3" accent4="accent4" accent5="accent5" accent6="accent6" hlink="hlink" folHlink="folHlink"/>
  <p:sldLayoutIdLst>
    <p:sldLayoutId id="2147483725" r:id="rId1"/>
    <p:sldLayoutId id="2147483715" r:id="rId2"/>
    <p:sldLayoutId id="2147483718" r:id="rId3"/>
    <p:sldLayoutId id="2147483728" r:id="rId4"/>
    <p:sldLayoutId id="2147483650" r:id="rId5"/>
    <p:sldLayoutId id="2147483679" r:id="rId6"/>
    <p:sldLayoutId id="2147483689" r:id="rId7"/>
    <p:sldLayoutId id="2147483660" r:id="rId8"/>
    <p:sldLayoutId id="2147483726" r:id="rId9"/>
    <p:sldLayoutId id="2147483736" r:id="rId10"/>
    <p:sldLayoutId id="2147483737" r:id="rId11"/>
  </p:sldLayoutIdLst>
  <p:timing>
    <p:tnLst>
      <p:par>
        <p:cTn id="1" dur="indefinite" restart="never" nodeType="tmRoot"/>
      </p:par>
    </p:tnLst>
  </p:timing>
  <p:hf hdr="0" ftr="0" dt="0"/>
  <p:txStyles>
    <p:titleStyle>
      <a:lvl1pPr algn="l" defTabSz="457200" rtl="0" eaLnBrk="1" latinLnBrk="0" hangingPunct="1">
        <a:lnSpc>
          <a:spcPct val="110000"/>
        </a:lnSpc>
        <a:spcBef>
          <a:spcPct val="0"/>
        </a:spcBef>
        <a:spcAft>
          <a:spcPts val="1000"/>
        </a:spcAft>
        <a:buNone/>
        <a:defRPr sz="1800" kern="1200">
          <a:solidFill>
            <a:schemeClr val="tx2"/>
          </a:solidFill>
          <a:latin typeface="+mn-lt"/>
          <a:ea typeface="+mj-ea"/>
          <a:cs typeface="ATT Aleck Sans" panose="020B0503020203020204" pitchFamily="34" charset="0"/>
        </a:defRPr>
      </a:lvl1pPr>
    </p:titleStyle>
    <p:bodyStyle>
      <a:lvl1pPr marL="0" indent="0" algn="l" defTabSz="457200" rtl="0" eaLnBrk="1" latinLnBrk="0" hangingPunct="1">
        <a:lnSpc>
          <a:spcPct val="90000"/>
        </a:lnSpc>
        <a:spcBef>
          <a:spcPts val="0"/>
        </a:spcBef>
        <a:spcAft>
          <a:spcPts val="600"/>
        </a:spcAft>
        <a:buClr>
          <a:schemeClr val="tx1"/>
        </a:buClr>
        <a:buFont typeface="Arial"/>
        <a:buNone/>
        <a:defRPr sz="2400" kern="1200">
          <a:solidFill>
            <a:schemeClr val="tx1"/>
          </a:solidFill>
          <a:latin typeface="+mn-lt"/>
          <a:ea typeface="+mn-ea"/>
          <a:cs typeface="ATT Aleck Sans" panose="020B0503020203020204" pitchFamily="34" charset="0"/>
        </a:defRPr>
      </a:lvl1pPr>
      <a:lvl2pPr marL="0" indent="0" algn="l" defTabSz="457200" rtl="0" eaLnBrk="1" latinLnBrk="0" hangingPunct="1">
        <a:lnSpc>
          <a:spcPct val="100000"/>
        </a:lnSpc>
        <a:spcBef>
          <a:spcPts val="0"/>
        </a:spcBef>
        <a:spcAft>
          <a:spcPts val="800"/>
        </a:spcAft>
        <a:buClr>
          <a:schemeClr val="tx2"/>
        </a:buClr>
        <a:buFontTx/>
        <a:buNone/>
        <a:defRPr sz="1400" kern="1200" baseline="0">
          <a:solidFill>
            <a:schemeClr val="tx2"/>
          </a:solidFill>
          <a:latin typeface="+mn-lt"/>
          <a:ea typeface="+mn-ea"/>
          <a:cs typeface="ATT Aleck Sans" panose="020B0503020203020204" pitchFamily="34" charset="0"/>
        </a:defRPr>
      </a:lvl2pPr>
      <a:lvl3pPr marL="228600" indent="-228600" algn="l" defTabSz="457200" rtl="0" eaLnBrk="1" latinLnBrk="0" hangingPunct="1">
        <a:lnSpc>
          <a:spcPct val="100000"/>
        </a:lnSpc>
        <a:spcBef>
          <a:spcPts val="0"/>
        </a:spcBef>
        <a:spcAft>
          <a:spcPts val="800"/>
        </a:spcAft>
        <a:buClr>
          <a:schemeClr val="tx2"/>
        </a:buClr>
        <a:buFont typeface="Lucida Grande"/>
        <a:buChar char="–"/>
        <a:defRPr sz="1400" kern="1200" baseline="0">
          <a:solidFill>
            <a:schemeClr val="tx2"/>
          </a:solidFill>
          <a:latin typeface="+mn-lt"/>
          <a:ea typeface="+mn-ea"/>
          <a:cs typeface="ATT Aleck Sans" panose="020B0503020203020204" pitchFamily="34" charset="0"/>
        </a:defRPr>
      </a:lvl3pPr>
      <a:lvl4pPr marL="457200" indent="-231775" algn="l" defTabSz="457200" rtl="0" eaLnBrk="1" latinLnBrk="0" hangingPunct="1">
        <a:lnSpc>
          <a:spcPct val="100000"/>
        </a:lnSpc>
        <a:spcBef>
          <a:spcPts val="0"/>
        </a:spcBef>
        <a:spcAft>
          <a:spcPts val="800"/>
        </a:spcAft>
        <a:buClr>
          <a:schemeClr val="tx2"/>
        </a:buClr>
        <a:buFont typeface="Arial"/>
        <a:buChar char="•"/>
        <a:defRPr sz="1400" kern="1200">
          <a:solidFill>
            <a:schemeClr val="tx2"/>
          </a:solidFill>
          <a:latin typeface="+mn-lt"/>
          <a:ea typeface="+mn-ea"/>
          <a:cs typeface="ATT Aleck Sans" panose="020B0503020203020204" pitchFamily="34" charset="0"/>
        </a:defRPr>
      </a:lvl4pPr>
      <a:lvl5pPr marL="685800" indent="-228600" algn="l" defTabSz="457200" rtl="0" eaLnBrk="1" latinLnBrk="0" hangingPunct="1">
        <a:lnSpc>
          <a:spcPct val="100000"/>
        </a:lnSpc>
        <a:spcBef>
          <a:spcPts val="0"/>
        </a:spcBef>
        <a:spcAft>
          <a:spcPts val="800"/>
        </a:spcAft>
        <a:buClr>
          <a:schemeClr val="tx2"/>
        </a:buClr>
        <a:buFont typeface="Lucida Grande"/>
        <a:buChar char="–"/>
        <a:defRPr sz="1400" kern="1200">
          <a:solidFill>
            <a:schemeClr val="tx2"/>
          </a:solidFill>
          <a:latin typeface="+mn-lt"/>
          <a:ea typeface="+mn-ea"/>
          <a:cs typeface="ATT Aleck Sans" panose="020B0503020203020204" pitchFamily="34" charset="0"/>
        </a:defRPr>
      </a:lvl5pPr>
      <a:lvl6pPr marL="917575" indent="-228600" algn="l" defTabSz="457200" rtl="0" eaLnBrk="1" latinLnBrk="0" hangingPunct="1">
        <a:lnSpc>
          <a:spcPct val="100000"/>
        </a:lnSpc>
        <a:spcBef>
          <a:spcPts val="0"/>
        </a:spcBef>
        <a:spcAft>
          <a:spcPts val="800"/>
        </a:spcAft>
        <a:buClr>
          <a:schemeClr val="tx2"/>
        </a:buClr>
        <a:buFont typeface="Lucida Grande"/>
        <a:buChar char="»"/>
        <a:defRPr sz="1400" kern="1200" baseline="0">
          <a:solidFill>
            <a:schemeClr val="tx2"/>
          </a:solidFill>
          <a:latin typeface="+mn-lt"/>
          <a:ea typeface="+mn-ea"/>
          <a:cs typeface="ATT Aleck Sans" panose="020B0503020203020204" pitchFamily="34" charset="0"/>
        </a:defRPr>
      </a:lvl6pPr>
      <a:lvl7pPr marL="1143000" indent="-225425" algn="l" defTabSz="457200" rtl="0" eaLnBrk="1" latinLnBrk="0" hangingPunct="1">
        <a:lnSpc>
          <a:spcPct val="100000"/>
        </a:lnSpc>
        <a:spcBef>
          <a:spcPts val="0"/>
        </a:spcBef>
        <a:spcAft>
          <a:spcPts val="800"/>
        </a:spcAft>
        <a:buClr>
          <a:schemeClr val="tx2"/>
        </a:buClr>
        <a:buFont typeface="Arial"/>
        <a:buChar char="•"/>
        <a:defRPr sz="1400" kern="1200">
          <a:solidFill>
            <a:schemeClr val="tx2"/>
          </a:solidFill>
          <a:latin typeface="+mn-lt"/>
          <a:ea typeface="+mn-ea"/>
          <a:cs typeface="ATT Aleck Sans" panose="020B0503020203020204" pitchFamily="34" charset="0"/>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25" userDrawn="1">
          <p15:clr>
            <a:srgbClr val="F26B43"/>
          </p15:clr>
        </p15:guide>
        <p15:guide id="2" pos="2880" userDrawn="1">
          <p15:clr>
            <a:srgbClr val="F26B43"/>
          </p15:clr>
        </p15:guide>
        <p15:guide id="3" orient="horz" pos="473" userDrawn="1">
          <p15:clr>
            <a:srgbClr val="F26B43"/>
          </p15:clr>
        </p15:guide>
        <p15:guide id="4" orient="horz" pos="743" userDrawn="1">
          <p15:clr>
            <a:srgbClr val="F26B43"/>
          </p15:clr>
        </p15:guide>
        <p15:guide id="5" orient="horz" pos="3696" userDrawn="1">
          <p15:clr>
            <a:srgbClr val="F26B43"/>
          </p15:clr>
        </p15:guide>
        <p15:guide id="6" orient="horz" pos="4091" userDrawn="1">
          <p15:clr>
            <a:srgbClr val="F26B43"/>
          </p15:clr>
        </p15:guide>
        <p15:guide id="7" pos="231" userDrawn="1">
          <p15:clr>
            <a:srgbClr val="F26B43"/>
          </p15:clr>
        </p15:guide>
        <p15:guide id="8" pos="5531"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5.xml"/><Relationship Id="rId1" Type="http://schemas.openxmlformats.org/officeDocument/2006/relationships/themeOverride" Target="../theme/themeOverride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2.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3.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5.xml"/></Relationships>
</file>

<file path=ppt/slides/_rels/slide6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5.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5.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5.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5.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5.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title="Date"/>
          <p:cNvSpPr>
            <a:spLocks noGrp="1"/>
          </p:cNvSpPr>
          <p:nvPr>
            <p:ph type="body" sz="quarter" idx="14"/>
          </p:nvPr>
        </p:nvSpPr>
        <p:spPr/>
        <p:txBody>
          <a:bodyPr/>
          <a:lstStyle/>
          <a:p>
            <a:r>
              <a:rPr lang="en-US" dirty="0" smtClean="0"/>
              <a:t>July 25, 2017</a:t>
            </a:r>
            <a:endParaRPr lang="en-US" dirty="0"/>
          </a:p>
        </p:txBody>
      </p:sp>
      <p:sp>
        <p:nvSpPr>
          <p:cNvPr id="4" name="Title 3" title="Title slide option 1"/>
          <p:cNvSpPr>
            <a:spLocks noGrp="1"/>
          </p:cNvSpPr>
          <p:nvPr>
            <p:ph type="title"/>
          </p:nvPr>
        </p:nvSpPr>
        <p:spPr/>
        <p:txBody>
          <a:bodyPr/>
          <a:lstStyle/>
          <a:p>
            <a:r>
              <a:rPr lang="en-US" dirty="0" smtClean="0"/>
              <a:t>CDP410 – </a:t>
            </a:r>
            <a:r>
              <a:rPr lang="en-US" dirty="0"/>
              <a:t>Using </a:t>
            </a:r>
            <a:r>
              <a:rPr lang="en-US" dirty="0" smtClean="0"/>
              <a:t>Kubernetes</a:t>
            </a:r>
            <a:endParaRPr lang="en-US" dirty="0"/>
          </a:p>
        </p:txBody>
      </p:sp>
      <p:sp>
        <p:nvSpPr>
          <p:cNvPr id="5" name="Text Placeholder 4" title="Subtitle placeholder"/>
          <p:cNvSpPr>
            <a:spLocks noGrp="1"/>
          </p:cNvSpPr>
          <p:nvPr>
            <p:ph type="body" sz="quarter" idx="13"/>
          </p:nvPr>
        </p:nvSpPr>
        <p:spPr/>
        <p:txBody>
          <a:bodyPr/>
          <a:lstStyle/>
          <a:p>
            <a:r>
              <a:rPr lang="en-US" dirty="0" smtClean="0"/>
              <a:t>Benny Bustan</a:t>
            </a:r>
          </a:p>
          <a:p>
            <a:r>
              <a:rPr lang="en-US" dirty="0" smtClean="0"/>
              <a:t>Principal Technology Development</a:t>
            </a:r>
            <a:endParaRPr lang="en-US" dirty="0"/>
          </a:p>
        </p:txBody>
      </p:sp>
    </p:spTree>
    <p:extLst>
      <p:ext uri="{BB962C8B-B14F-4D97-AF65-F5344CB8AC3E}">
        <p14:creationId xmlns:p14="http://schemas.microsoft.com/office/powerpoint/2010/main" val="24004086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10</a:t>
            </a:fld>
            <a:r>
              <a:rPr lang="en-US" dirty="0" smtClean="0"/>
              <a:t> </a:t>
            </a:r>
            <a:endParaRPr lang="en-US" dirty="0"/>
          </a:p>
        </p:txBody>
      </p:sp>
      <p:sp>
        <p:nvSpPr>
          <p:cNvPr id="4" name="Title 3"/>
          <p:cNvSpPr>
            <a:spLocks noGrp="1"/>
          </p:cNvSpPr>
          <p:nvPr>
            <p:ph type="title"/>
          </p:nvPr>
        </p:nvSpPr>
        <p:spPr/>
        <p:txBody>
          <a:bodyPr/>
          <a:lstStyle/>
          <a:p>
            <a:r>
              <a:rPr lang="en-US" dirty="0" smtClean="0"/>
              <a:t>Kubernetes Architecture </a:t>
            </a:r>
            <a:endParaRPr lang="en-US" dirty="0"/>
          </a:p>
        </p:txBody>
      </p:sp>
      <p:sp>
        <p:nvSpPr>
          <p:cNvPr id="8" name="Rounded Rectangle 7"/>
          <p:cNvSpPr/>
          <p:nvPr/>
        </p:nvSpPr>
        <p:spPr>
          <a:xfrm>
            <a:off x="7378700" y="1834945"/>
            <a:ext cx="837090" cy="3084536"/>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Master</a:t>
            </a:r>
            <a:endParaRPr lang="en-US" dirty="0"/>
          </a:p>
        </p:txBody>
      </p:sp>
      <p:sp>
        <p:nvSpPr>
          <p:cNvPr id="9" name="Rounded Rectangle 8"/>
          <p:cNvSpPr/>
          <p:nvPr/>
        </p:nvSpPr>
        <p:spPr>
          <a:xfrm>
            <a:off x="8824862" y="1834945"/>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1</a:t>
            </a:r>
            <a:endParaRPr lang="en-US" dirty="0"/>
          </a:p>
        </p:txBody>
      </p:sp>
      <p:sp>
        <p:nvSpPr>
          <p:cNvPr id="13" name="Rounded Rectangle 12"/>
          <p:cNvSpPr/>
          <p:nvPr/>
        </p:nvSpPr>
        <p:spPr>
          <a:xfrm>
            <a:off x="8824862" y="2915097"/>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2</a:t>
            </a:r>
            <a:endParaRPr lang="en-US" dirty="0"/>
          </a:p>
        </p:txBody>
      </p:sp>
      <p:sp>
        <p:nvSpPr>
          <p:cNvPr id="14" name="Rounded Rectangle 13"/>
          <p:cNvSpPr/>
          <p:nvPr/>
        </p:nvSpPr>
        <p:spPr>
          <a:xfrm>
            <a:off x="8824862" y="3995246"/>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3</a:t>
            </a:r>
            <a:endParaRPr lang="en-US" dirty="0"/>
          </a:p>
        </p:txBody>
      </p:sp>
      <p:sp>
        <p:nvSpPr>
          <p:cNvPr id="15" name="Right Arrow 14"/>
          <p:cNvSpPr/>
          <p:nvPr/>
        </p:nvSpPr>
        <p:spPr>
          <a:xfrm>
            <a:off x="8294448" y="2225884"/>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6" name="Right Arrow 15"/>
          <p:cNvSpPr/>
          <p:nvPr/>
        </p:nvSpPr>
        <p:spPr>
          <a:xfrm>
            <a:off x="8284880" y="3276431"/>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7" name="Right Arrow 16"/>
          <p:cNvSpPr/>
          <p:nvPr/>
        </p:nvSpPr>
        <p:spPr>
          <a:xfrm>
            <a:off x="8255119" y="4356582"/>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31" name="Rectangle 30"/>
          <p:cNvSpPr/>
          <p:nvPr/>
        </p:nvSpPr>
        <p:spPr>
          <a:xfrm>
            <a:off x="8267699" y="6169843"/>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Kubernetes: Overview</a:t>
            </a:r>
          </a:p>
        </p:txBody>
      </p:sp>
      <p:sp>
        <p:nvSpPr>
          <p:cNvPr id="32" name="Text Placeholder 2"/>
          <p:cNvSpPr>
            <a:spLocks noGrp="1"/>
          </p:cNvSpPr>
          <p:nvPr>
            <p:ph type="body" sz="quarter" idx="13"/>
          </p:nvPr>
        </p:nvSpPr>
        <p:spPr>
          <a:xfrm>
            <a:off x="488897" y="1347965"/>
            <a:ext cx="5645203" cy="4058494"/>
          </a:xfrm>
        </p:spPr>
        <p:txBody>
          <a:bodyPr/>
          <a:lstStyle/>
          <a:p>
            <a:r>
              <a:rPr lang="en-US" dirty="0" smtClean="0"/>
              <a:t>Kubernetes Terminology – </a:t>
            </a:r>
            <a:r>
              <a:rPr lang="en-US" b="1" dirty="0" smtClean="0"/>
              <a:t>NODES</a:t>
            </a:r>
          </a:p>
          <a:p>
            <a:endParaRPr lang="en-US" sz="1400" b="1" dirty="0" smtClean="0">
              <a:solidFill>
                <a:schemeClr val="tx2"/>
              </a:solidFill>
            </a:endParaRPr>
          </a:p>
          <a:p>
            <a:pPr lvl="1"/>
            <a:r>
              <a:rPr lang="en-US" dirty="0">
                <a:solidFill>
                  <a:schemeClr val="tx2"/>
                </a:solidFill>
              </a:rPr>
              <a:t>A node is a worker machine in </a:t>
            </a:r>
            <a:r>
              <a:rPr lang="en-US" dirty="0" smtClean="0">
                <a:solidFill>
                  <a:schemeClr val="tx2"/>
                </a:solidFill>
              </a:rPr>
              <a:t>Kubernetes.</a:t>
            </a:r>
            <a:endParaRPr lang="en-US" dirty="0">
              <a:solidFill>
                <a:schemeClr val="tx2"/>
              </a:solidFill>
            </a:endParaRPr>
          </a:p>
          <a:p>
            <a:pPr lvl="2"/>
            <a:r>
              <a:rPr lang="en-US" dirty="0">
                <a:solidFill>
                  <a:schemeClr val="tx2"/>
                </a:solidFill>
              </a:rPr>
              <a:t>A node may be a VM or physical </a:t>
            </a:r>
            <a:r>
              <a:rPr lang="en-US" dirty="0" smtClean="0">
                <a:solidFill>
                  <a:schemeClr val="tx2"/>
                </a:solidFill>
              </a:rPr>
              <a:t>machine.</a:t>
            </a:r>
            <a:endParaRPr lang="en-US" dirty="0">
              <a:solidFill>
                <a:schemeClr val="tx2"/>
              </a:solidFill>
            </a:endParaRPr>
          </a:p>
          <a:p>
            <a:pPr lvl="2"/>
            <a:r>
              <a:rPr lang="en-US" dirty="0">
                <a:solidFill>
                  <a:schemeClr val="tx2"/>
                </a:solidFill>
              </a:rPr>
              <a:t>Each node has the services necessary to run </a:t>
            </a:r>
            <a:r>
              <a:rPr lang="en-US" dirty="0" smtClean="0">
                <a:solidFill>
                  <a:schemeClr val="tx2"/>
                </a:solidFill>
              </a:rPr>
              <a:t>pods </a:t>
            </a:r>
            <a:r>
              <a:rPr lang="en-US" dirty="0">
                <a:solidFill>
                  <a:schemeClr val="tx2"/>
                </a:solidFill>
              </a:rPr>
              <a:t>and is managed by the master </a:t>
            </a:r>
            <a:r>
              <a:rPr lang="en-US" dirty="0" smtClean="0">
                <a:solidFill>
                  <a:schemeClr val="tx2"/>
                </a:solidFill>
              </a:rPr>
              <a:t>component.</a:t>
            </a:r>
            <a:endParaRPr lang="en-US" dirty="0">
              <a:solidFill>
                <a:schemeClr val="tx2"/>
              </a:solidFill>
            </a:endParaRPr>
          </a:p>
          <a:p>
            <a:pPr lvl="2"/>
            <a:r>
              <a:rPr lang="en-US" dirty="0">
                <a:solidFill>
                  <a:schemeClr val="tx2"/>
                </a:solidFill>
              </a:rPr>
              <a:t>The services on a node include Docker, kubelet and kube-proxy. </a:t>
            </a:r>
          </a:p>
          <a:p>
            <a:pPr marL="285750" indent="-285750">
              <a:buFont typeface="Arial" charset="0"/>
              <a:buChar char="•"/>
            </a:pPr>
            <a:endParaRPr lang="en-US" sz="1400" dirty="0" smtClean="0">
              <a:solidFill>
                <a:schemeClr val="tx2"/>
              </a:solidFill>
            </a:endParaRPr>
          </a:p>
          <a:p>
            <a:pPr marL="285750" indent="-285750">
              <a:buFont typeface="Arial" charset="0"/>
              <a:buChar char="•"/>
            </a:pPr>
            <a:endParaRPr lang="en-US" sz="1400" dirty="0">
              <a:solidFill>
                <a:schemeClr val="tx2"/>
              </a:solidFill>
            </a:endParaRPr>
          </a:p>
          <a:p>
            <a:endParaRPr lang="en-US" sz="1400" dirty="0">
              <a:solidFill>
                <a:schemeClr val="tx2"/>
              </a:solidFill>
            </a:endParaRPr>
          </a:p>
        </p:txBody>
      </p:sp>
      <p:sp>
        <p:nvSpPr>
          <p:cNvPr id="33" name="Oval 32" title="Section circle"/>
          <p:cNvSpPr/>
          <p:nvPr/>
        </p:nvSpPr>
        <p:spPr>
          <a:xfrm>
            <a:off x="108227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4" name="Oval 33" title="Section circle"/>
          <p:cNvSpPr/>
          <p:nvPr/>
        </p:nvSpPr>
        <p:spPr>
          <a:xfrm>
            <a:off x="1070689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5" name="Oval 34" title="Section circle"/>
          <p:cNvSpPr/>
          <p:nvPr/>
        </p:nvSpPr>
        <p:spPr>
          <a:xfrm>
            <a:off x="1059259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36" name="Oval 35" title="Section circle"/>
          <p:cNvSpPr/>
          <p:nvPr/>
        </p:nvSpPr>
        <p:spPr>
          <a:xfrm>
            <a:off x="11167274"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7" name="Oval 36" title="Section circle"/>
          <p:cNvSpPr/>
          <p:nvPr/>
        </p:nvSpPr>
        <p:spPr>
          <a:xfrm>
            <a:off x="11051386"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8" name="Oval 37" title="Section circle"/>
          <p:cNvSpPr/>
          <p:nvPr/>
        </p:nvSpPr>
        <p:spPr>
          <a:xfrm>
            <a:off x="109370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39" name="Oval 38" title="Section circle"/>
          <p:cNvSpPr/>
          <p:nvPr/>
        </p:nvSpPr>
        <p:spPr>
          <a:xfrm>
            <a:off x="1151176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0" name="Oval 39" title="Section circle"/>
          <p:cNvSpPr/>
          <p:nvPr/>
        </p:nvSpPr>
        <p:spPr>
          <a:xfrm>
            <a:off x="11395874"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1" name="Oval 40" title="Section circle"/>
          <p:cNvSpPr/>
          <p:nvPr/>
        </p:nvSpPr>
        <p:spPr>
          <a:xfrm>
            <a:off x="11281574"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2" name="Oval 41" title="Section circle"/>
          <p:cNvSpPr/>
          <p:nvPr/>
        </p:nvSpPr>
        <p:spPr>
          <a:xfrm>
            <a:off x="107084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3" name="Oval 42" title="Section circle"/>
          <p:cNvSpPr/>
          <p:nvPr/>
        </p:nvSpPr>
        <p:spPr>
          <a:xfrm>
            <a:off x="10592598"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4" name="Oval 43" title="Section circle"/>
          <p:cNvSpPr/>
          <p:nvPr/>
        </p:nvSpPr>
        <p:spPr>
          <a:xfrm>
            <a:off x="1162606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5" name="Oval 44" title="Section circle"/>
          <p:cNvSpPr/>
          <p:nvPr/>
        </p:nvSpPr>
        <p:spPr>
          <a:xfrm>
            <a:off x="108227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6" name="Oval 45" title="Section circle"/>
          <p:cNvSpPr/>
          <p:nvPr/>
        </p:nvSpPr>
        <p:spPr>
          <a:xfrm>
            <a:off x="110529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7" name="Oval 46" title="Section circle"/>
          <p:cNvSpPr/>
          <p:nvPr/>
        </p:nvSpPr>
        <p:spPr>
          <a:xfrm>
            <a:off x="10937086"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8" name="Oval 47" title="Section circle"/>
          <p:cNvSpPr/>
          <p:nvPr/>
        </p:nvSpPr>
        <p:spPr>
          <a:xfrm>
            <a:off x="111672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9" name="Oval 48" title="Section circle"/>
          <p:cNvSpPr/>
          <p:nvPr/>
        </p:nvSpPr>
        <p:spPr>
          <a:xfrm>
            <a:off x="113974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0" name="Oval 49" title="Section circle"/>
          <p:cNvSpPr/>
          <p:nvPr/>
        </p:nvSpPr>
        <p:spPr>
          <a:xfrm>
            <a:off x="11281574"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1" name="Oval 50" title="Section circle"/>
          <p:cNvSpPr/>
          <p:nvPr/>
        </p:nvSpPr>
        <p:spPr>
          <a:xfrm>
            <a:off x="115117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181871381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11</a:t>
            </a:fld>
            <a:r>
              <a:rPr lang="en-US" dirty="0" smtClean="0"/>
              <a:t> </a:t>
            </a:r>
            <a:endParaRPr lang="en-US" dirty="0"/>
          </a:p>
        </p:txBody>
      </p:sp>
      <p:sp>
        <p:nvSpPr>
          <p:cNvPr id="4" name="Title 3"/>
          <p:cNvSpPr>
            <a:spLocks noGrp="1"/>
          </p:cNvSpPr>
          <p:nvPr>
            <p:ph type="title"/>
          </p:nvPr>
        </p:nvSpPr>
        <p:spPr/>
        <p:txBody>
          <a:bodyPr/>
          <a:lstStyle/>
          <a:p>
            <a:r>
              <a:rPr lang="en-US" dirty="0" smtClean="0"/>
              <a:t>Kubernetes Architecture </a:t>
            </a:r>
            <a:endParaRPr lang="en-US" dirty="0"/>
          </a:p>
        </p:txBody>
      </p:sp>
      <p:sp>
        <p:nvSpPr>
          <p:cNvPr id="3" name="Rectangle 2"/>
          <p:cNvSpPr/>
          <p:nvPr/>
        </p:nvSpPr>
        <p:spPr>
          <a:xfrm>
            <a:off x="389263" y="1210221"/>
            <a:ext cx="5833738" cy="2233432"/>
          </a:xfrm>
          <a:prstGeom prst="rect">
            <a:avLst/>
          </a:prstGeom>
        </p:spPr>
        <p:txBody>
          <a:bodyPr wrap="square">
            <a:spAutoFit/>
          </a:bodyPr>
          <a:lstStyle/>
          <a:p>
            <a:pPr>
              <a:lnSpc>
                <a:spcPct val="90000"/>
              </a:lnSpc>
              <a:spcAft>
                <a:spcPts val="600"/>
              </a:spcAft>
              <a:buClr>
                <a:schemeClr val="tx1"/>
              </a:buClr>
            </a:pPr>
            <a:r>
              <a:rPr lang="en-US" sz="2400" dirty="0">
                <a:cs typeface="ATT Aleck Sans" panose="020B0503020203020204" pitchFamily="34" charset="0"/>
              </a:rPr>
              <a:t>Kubernetes Terminology </a:t>
            </a:r>
            <a:r>
              <a:rPr lang="en-US" sz="2400" dirty="0" smtClean="0">
                <a:cs typeface="ATT Aleck Sans" panose="020B0503020203020204" pitchFamily="34" charset="0"/>
              </a:rPr>
              <a:t>– </a:t>
            </a:r>
            <a:r>
              <a:rPr lang="en-US" sz="2400" b="1" dirty="0" smtClean="0">
                <a:cs typeface="ATT Aleck Sans" panose="020B0503020203020204" pitchFamily="34" charset="0"/>
              </a:rPr>
              <a:t>CONTAINERS</a:t>
            </a:r>
            <a:endParaRPr lang="en-US" sz="2400" b="1" dirty="0">
              <a:cs typeface="ATT Aleck Sans" panose="020B0503020203020204" pitchFamily="34" charset="0"/>
            </a:endParaRPr>
          </a:p>
          <a:p>
            <a:pPr>
              <a:lnSpc>
                <a:spcPct val="90000"/>
              </a:lnSpc>
              <a:spcAft>
                <a:spcPts val="600"/>
              </a:spcAft>
              <a:buClr>
                <a:schemeClr val="tx1"/>
              </a:buClr>
            </a:pPr>
            <a:endParaRPr lang="en-US" sz="1400" dirty="0" smtClean="0">
              <a:solidFill>
                <a:schemeClr val="tx2"/>
              </a:solidFill>
              <a:cs typeface="ATT Aleck Sans" panose="020B0503020203020204" pitchFamily="34" charset="0"/>
            </a:endParaRPr>
          </a:p>
          <a:p>
            <a:pPr>
              <a:lnSpc>
                <a:spcPct val="90000"/>
              </a:lnSpc>
              <a:spcAft>
                <a:spcPts val="600"/>
              </a:spcAft>
              <a:buClr>
                <a:schemeClr val="tx1"/>
              </a:buClr>
            </a:pPr>
            <a:r>
              <a:rPr lang="en-US" sz="1400" dirty="0" smtClean="0">
                <a:solidFill>
                  <a:schemeClr val="tx2"/>
                </a:solidFill>
                <a:cs typeface="ATT Aleck Sans" panose="020B0503020203020204" pitchFamily="34" charset="0"/>
              </a:rPr>
              <a:t>A container </a:t>
            </a:r>
            <a:r>
              <a:rPr lang="en-US" sz="1400" dirty="0">
                <a:solidFill>
                  <a:schemeClr val="tx2"/>
                </a:solidFill>
                <a:cs typeface="ATT Aleck Sans" panose="020B0503020203020204" pitchFamily="34" charset="0"/>
              </a:rPr>
              <a:t>is a unit of </a:t>
            </a:r>
            <a:r>
              <a:rPr lang="en-US" sz="1400" dirty="0" smtClean="0">
                <a:solidFill>
                  <a:schemeClr val="tx2"/>
                </a:solidFill>
                <a:cs typeface="ATT Aleck Sans" panose="020B0503020203020204" pitchFamily="34" charset="0"/>
              </a:rPr>
              <a:t>packaging.</a:t>
            </a:r>
            <a:endParaRPr lang="en-US" sz="1400" dirty="0">
              <a:solidFill>
                <a:schemeClr val="tx2"/>
              </a:solidFill>
              <a:cs typeface="ATT Aleck Sans" panose="020B0503020203020204" pitchFamily="34" charset="0"/>
            </a:endParaRPr>
          </a:p>
          <a:p>
            <a:pPr marL="228600" lvl="2" indent="-228600">
              <a:spcAft>
                <a:spcPts val="800"/>
              </a:spcAft>
              <a:buClr>
                <a:schemeClr val="tx2"/>
              </a:buClr>
              <a:buFont typeface="Lucida Grande"/>
              <a:buChar char="–"/>
            </a:pPr>
            <a:r>
              <a:rPr lang="en-US" sz="1400" dirty="0">
                <a:solidFill>
                  <a:schemeClr val="tx2"/>
                </a:solidFill>
                <a:cs typeface="ATT Aleck Sans" panose="020B0503020203020204" pitchFamily="34" charset="0"/>
              </a:rPr>
              <a:t>A </a:t>
            </a:r>
            <a:r>
              <a:rPr lang="en-US" sz="1400" dirty="0" smtClean="0">
                <a:solidFill>
                  <a:schemeClr val="tx2"/>
                </a:solidFill>
                <a:cs typeface="ATT Aleck Sans" panose="020B0503020203020204" pitchFamily="34" charset="0"/>
              </a:rPr>
              <a:t>pod </a:t>
            </a:r>
            <a:r>
              <a:rPr lang="en-US" sz="1400" dirty="0">
                <a:solidFill>
                  <a:schemeClr val="tx2"/>
                </a:solidFill>
                <a:cs typeface="ATT Aleck Sans" panose="020B0503020203020204" pitchFamily="34" charset="0"/>
              </a:rPr>
              <a:t>can have 1 or more c</a:t>
            </a:r>
            <a:r>
              <a:rPr lang="en-US" sz="1400" dirty="0" smtClean="0">
                <a:solidFill>
                  <a:schemeClr val="tx2"/>
                </a:solidFill>
                <a:cs typeface="ATT Aleck Sans" panose="020B0503020203020204" pitchFamily="34" charset="0"/>
              </a:rPr>
              <a:t>ontainers.</a:t>
            </a:r>
            <a:endParaRPr lang="he-IL" sz="1400" dirty="0">
              <a:solidFill>
                <a:schemeClr val="tx2"/>
              </a:solidFill>
              <a:cs typeface="ATT Aleck Sans" panose="020B0503020203020204" pitchFamily="34" charset="0"/>
            </a:endParaRPr>
          </a:p>
          <a:p>
            <a:pPr marL="228600" lvl="2" indent="-228600">
              <a:spcAft>
                <a:spcPts val="800"/>
              </a:spcAft>
              <a:buClr>
                <a:schemeClr val="tx2"/>
              </a:buClr>
              <a:buFont typeface="Lucida Grande"/>
              <a:buChar char="–"/>
            </a:pPr>
            <a:r>
              <a:rPr lang="en-US" sz="1400" dirty="0">
                <a:solidFill>
                  <a:schemeClr val="tx2"/>
                </a:solidFill>
                <a:cs typeface="ATT Aleck Sans" panose="020B0503020203020204" pitchFamily="34" charset="0"/>
              </a:rPr>
              <a:t>Kubernetes support various types of c</a:t>
            </a:r>
            <a:r>
              <a:rPr lang="en-US" sz="1400" dirty="0" smtClean="0">
                <a:solidFill>
                  <a:schemeClr val="tx2"/>
                </a:solidFill>
                <a:cs typeface="ATT Aleck Sans" panose="020B0503020203020204" pitchFamily="34" charset="0"/>
              </a:rPr>
              <a:t>ontainers, Docker, </a:t>
            </a:r>
            <a:r>
              <a:rPr lang="en-US" sz="1400" dirty="0">
                <a:solidFill>
                  <a:schemeClr val="tx2"/>
                </a:solidFill>
                <a:cs typeface="ATT Aleck Sans" panose="020B0503020203020204" pitchFamily="34" charset="0"/>
              </a:rPr>
              <a:t>Rocket and etc..</a:t>
            </a:r>
          </a:p>
          <a:p>
            <a:pPr marL="285750" indent="-285750">
              <a:buFont typeface="Arial" charset="0"/>
              <a:buChar char="•"/>
            </a:pPr>
            <a:endParaRPr lang="en-US" dirty="0" smtClean="0">
              <a:solidFill>
                <a:schemeClr val="tx2"/>
              </a:solidFill>
            </a:endParaRPr>
          </a:p>
          <a:p>
            <a:pPr marL="285750" indent="-285750">
              <a:buFont typeface="Arial" charset="0"/>
              <a:buChar char="•"/>
            </a:pPr>
            <a:endParaRPr lang="en-US" dirty="0" smtClean="0">
              <a:solidFill>
                <a:schemeClr val="tx2"/>
              </a:solidFill>
            </a:endParaRPr>
          </a:p>
        </p:txBody>
      </p:sp>
      <p:sp>
        <p:nvSpPr>
          <p:cNvPr id="8" name="Rounded Rectangle 7"/>
          <p:cNvSpPr/>
          <p:nvPr/>
        </p:nvSpPr>
        <p:spPr>
          <a:xfrm>
            <a:off x="7378700" y="1834945"/>
            <a:ext cx="837090" cy="3084536"/>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Master</a:t>
            </a:r>
            <a:endParaRPr lang="en-US" dirty="0"/>
          </a:p>
        </p:txBody>
      </p:sp>
      <p:sp>
        <p:nvSpPr>
          <p:cNvPr id="9" name="Rounded Rectangle 8"/>
          <p:cNvSpPr/>
          <p:nvPr/>
        </p:nvSpPr>
        <p:spPr>
          <a:xfrm>
            <a:off x="8824862" y="1834945"/>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1</a:t>
            </a:r>
            <a:endParaRPr lang="en-US" dirty="0"/>
          </a:p>
        </p:txBody>
      </p:sp>
      <p:sp>
        <p:nvSpPr>
          <p:cNvPr id="13" name="Rounded Rectangle 12"/>
          <p:cNvSpPr/>
          <p:nvPr/>
        </p:nvSpPr>
        <p:spPr>
          <a:xfrm>
            <a:off x="8824862" y="2915097"/>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2</a:t>
            </a:r>
            <a:endParaRPr lang="en-US" dirty="0"/>
          </a:p>
        </p:txBody>
      </p:sp>
      <p:sp>
        <p:nvSpPr>
          <p:cNvPr id="14" name="Rounded Rectangle 13"/>
          <p:cNvSpPr/>
          <p:nvPr/>
        </p:nvSpPr>
        <p:spPr>
          <a:xfrm>
            <a:off x="8824862" y="3995246"/>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3</a:t>
            </a:r>
            <a:endParaRPr lang="en-US" dirty="0"/>
          </a:p>
        </p:txBody>
      </p:sp>
      <p:sp>
        <p:nvSpPr>
          <p:cNvPr id="15" name="Right Arrow 14"/>
          <p:cNvSpPr/>
          <p:nvPr/>
        </p:nvSpPr>
        <p:spPr>
          <a:xfrm>
            <a:off x="8294448" y="2225884"/>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6" name="Right Arrow 15"/>
          <p:cNvSpPr/>
          <p:nvPr/>
        </p:nvSpPr>
        <p:spPr>
          <a:xfrm>
            <a:off x="8284880" y="3276431"/>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7" name="Right Arrow 16"/>
          <p:cNvSpPr/>
          <p:nvPr/>
        </p:nvSpPr>
        <p:spPr>
          <a:xfrm>
            <a:off x="8255119" y="4356582"/>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8" name="Rounded Rectangle 17"/>
          <p:cNvSpPr/>
          <p:nvPr/>
        </p:nvSpPr>
        <p:spPr>
          <a:xfrm>
            <a:off x="8963025" y="1872876"/>
            <a:ext cx="796925" cy="311306"/>
          </a:xfrm>
          <a:prstGeom prst="round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Container1</a:t>
            </a:r>
            <a:endParaRPr lang="en-US" sz="1200" dirty="0"/>
          </a:p>
        </p:txBody>
      </p:sp>
      <p:sp>
        <p:nvSpPr>
          <p:cNvPr id="19" name="Rounded Rectangle 18"/>
          <p:cNvSpPr/>
          <p:nvPr/>
        </p:nvSpPr>
        <p:spPr>
          <a:xfrm>
            <a:off x="8963024" y="3493863"/>
            <a:ext cx="796925" cy="311306"/>
          </a:xfrm>
          <a:prstGeom prst="round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Container1</a:t>
            </a:r>
            <a:endParaRPr lang="en-US" sz="1200" dirty="0"/>
          </a:p>
        </p:txBody>
      </p:sp>
      <p:sp>
        <p:nvSpPr>
          <p:cNvPr id="20" name="Rounded Rectangle 19"/>
          <p:cNvSpPr/>
          <p:nvPr/>
        </p:nvSpPr>
        <p:spPr>
          <a:xfrm>
            <a:off x="8937148" y="4045276"/>
            <a:ext cx="796925" cy="311306"/>
          </a:xfrm>
          <a:prstGeom prst="roundRect">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Container2</a:t>
            </a:r>
            <a:endParaRPr lang="en-US" sz="1200" dirty="0"/>
          </a:p>
        </p:txBody>
      </p:sp>
      <p:sp>
        <p:nvSpPr>
          <p:cNvPr id="21" name="Rounded Rectangle 20"/>
          <p:cNvSpPr/>
          <p:nvPr/>
        </p:nvSpPr>
        <p:spPr>
          <a:xfrm>
            <a:off x="10163175" y="2418777"/>
            <a:ext cx="796925" cy="311306"/>
          </a:xfrm>
          <a:prstGeom prst="roundRect">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Container1</a:t>
            </a:r>
            <a:endParaRPr lang="en-US" sz="1200" dirty="0"/>
          </a:p>
        </p:txBody>
      </p:sp>
      <p:sp>
        <p:nvSpPr>
          <p:cNvPr id="22" name="Rounded Rectangle 21"/>
          <p:cNvSpPr/>
          <p:nvPr/>
        </p:nvSpPr>
        <p:spPr>
          <a:xfrm>
            <a:off x="8937147" y="2418777"/>
            <a:ext cx="796925" cy="311306"/>
          </a:xfrm>
          <a:prstGeom prst="round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Container2</a:t>
            </a:r>
            <a:endParaRPr lang="en-US" sz="1200" dirty="0"/>
          </a:p>
        </p:txBody>
      </p:sp>
      <p:sp>
        <p:nvSpPr>
          <p:cNvPr id="24" name="Rounded Rectangle 23"/>
          <p:cNvSpPr/>
          <p:nvPr/>
        </p:nvSpPr>
        <p:spPr>
          <a:xfrm>
            <a:off x="10191749" y="2957041"/>
            <a:ext cx="796925" cy="311306"/>
          </a:xfrm>
          <a:prstGeom prst="round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Container2</a:t>
            </a:r>
            <a:endParaRPr lang="en-US" sz="1200" dirty="0"/>
          </a:p>
        </p:txBody>
      </p:sp>
      <p:sp>
        <p:nvSpPr>
          <p:cNvPr id="37" name="Rectangle 36"/>
          <p:cNvSpPr/>
          <p:nvPr/>
        </p:nvSpPr>
        <p:spPr>
          <a:xfrm>
            <a:off x="8267699" y="6169843"/>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Kubernetes: Overview</a:t>
            </a:r>
          </a:p>
        </p:txBody>
      </p:sp>
      <p:sp>
        <p:nvSpPr>
          <p:cNvPr id="38" name="Oval 37" title="Section circle"/>
          <p:cNvSpPr/>
          <p:nvPr/>
        </p:nvSpPr>
        <p:spPr>
          <a:xfrm>
            <a:off x="108227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9" name="Oval 38" title="Section circle"/>
          <p:cNvSpPr/>
          <p:nvPr/>
        </p:nvSpPr>
        <p:spPr>
          <a:xfrm>
            <a:off x="1070689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0" name="Oval 39" title="Section circle"/>
          <p:cNvSpPr/>
          <p:nvPr/>
        </p:nvSpPr>
        <p:spPr>
          <a:xfrm>
            <a:off x="1059259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1" name="Oval 40" title="Section circle"/>
          <p:cNvSpPr/>
          <p:nvPr/>
        </p:nvSpPr>
        <p:spPr>
          <a:xfrm>
            <a:off x="111672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2" name="Oval 41" title="Section circle"/>
          <p:cNvSpPr/>
          <p:nvPr/>
        </p:nvSpPr>
        <p:spPr>
          <a:xfrm>
            <a:off x="11051386"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3" name="Oval 42" title="Section circle"/>
          <p:cNvSpPr/>
          <p:nvPr/>
        </p:nvSpPr>
        <p:spPr>
          <a:xfrm>
            <a:off x="109370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4" name="Oval 43" title="Section circle"/>
          <p:cNvSpPr/>
          <p:nvPr/>
        </p:nvSpPr>
        <p:spPr>
          <a:xfrm>
            <a:off x="1151176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5" name="Oval 44" title="Section circle"/>
          <p:cNvSpPr/>
          <p:nvPr/>
        </p:nvSpPr>
        <p:spPr>
          <a:xfrm>
            <a:off x="11395874"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6" name="Oval 45" title="Section circle"/>
          <p:cNvSpPr/>
          <p:nvPr/>
        </p:nvSpPr>
        <p:spPr>
          <a:xfrm>
            <a:off x="11281574"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7" name="Oval 46" title="Section circle"/>
          <p:cNvSpPr/>
          <p:nvPr/>
        </p:nvSpPr>
        <p:spPr>
          <a:xfrm>
            <a:off x="107084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8" name="Oval 47" title="Section circle"/>
          <p:cNvSpPr/>
          <p:nvPr/>
        </p:nvSpPr>
        <p:spPr>
          <a:xfrm>
            <a:off x="10592598"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9" name="Oval 48" title="Section circle"/>
          <p:cNvSpPr/>
          <p:nvPr/>
        </p:nvSpPr>
        <p:spPr>
          <a:xfrm>
            <a:off x="1162606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50" name="Oval 49" title="Section circle"/>
          <p:cNvSpPr/>
          <p:nvPr/>
        </p:nvSpPr>
        <p:spPr>
          <a:xfrm>
            <a:off x="108227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1" name="Oval 50" title="Section circle"/>
          <p:cNvSpPr/>
          <p:nvPr/>
        </p:nvSpPr>
        <p:spPr>
          <a:xfrm>
            <a:off x="110529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2" name="Oval 51" title="Section circle"/>
          <p:cNvSpPr/>
          <p:nvPr/>
        </p:nvSpPr>
        <p:spPr>
          <a:xfrm>
            <a:off x="10937086"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3" name="Oval 52" title="Section circle"/>
          <p:cNvSpPr/>
          <p:nvPr/>
        </p:nvSpPr>
        <p:spPr>
          <a:xfrm>
            <a:off x="111672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4" name="Oval 53" title="Section circle"/>
          <p:cNvSpPr/>
          <p:nvPr/>
        </p:nvSpPr>
        <p:spPr>
          <a:xfrm>
            <a:off x="113974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5" name="Oval 54" title="Section circle"/>
          <p:cNvSpPr/>
          <p:nvPr/>
        </p:nvSpPr>
        <p:spPr>
          <a:xfrm>
            <a:off x="11281574"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6" name="Oval 55" title="Section circle"/>
          <p:cNvSpPr/>
          <p:nvPr/>
        </p:nvSpPr>
        <p:spPr>
          <a:xfrm>
            <a:off x="115117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131500317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12</a:t>
            </a:fld>
            <a:r>
              <a:rPr lang="en-US" dirty="0" smtClean="0"/>
              <a:t> </a:t>
            </a:r>
            <a:endParaRPr lang="en-US" dirty="0"/>
          </a:p>
        </p:txBody>
      </p:sp>
      <p:sp>
        <p:nvSpPr>
          <p:cNvPr id="4" name="Title 3"/>
          <p:cNvSpPr>
            <a:spLocks noGrp="1"/>
          </p:cNvSpPr>
          <p:nvPr>
            <p:ph type="title"/>
          </p:nvPr>
        </p:nvSpPr>
        <p:spPr/>
        <p:txBody>
          <a:bodyPr/>
          <a:lstStyle/>
          <a:p>
            <a:r>
              <a:rPr lang="en-US" dirty="0" smtClean="0"/>
              <a:t>Kubernetes Architecture </a:t>
            </a:r>
            <a:endParaRPr lang="en-US" dirty="0"/>
          </a:p>
        </p:txBody>
      </p:sp>
      <p:sp>
        <p:nvSpPr>
          <p:cNvPr id="3" name="Rectangle 2"/>
          <p:cNvSpPr/>
          <p:nvPr/>
        </p:nvSpPr>
        <p:spPr>
          <a:xfrm>
            <a:off x="389262" y="1210221"/>
            <a:ext cx="6066621" cy="2502223"/>
          </a:xfrm>
          <a:prstGeom prst="rect">
            <a:avLst/>
          </a:prstGeom>
        </p:spPr>
        <p:txBody>
          <a:bodyPr wrap="square">
            <a:spAutoFit/>
          </a:bodyPr>
          <a:lstStyle/>
          <a:p>
            <a:pPr>
              <a:lnSpc>
                <a:spcPct val="90000"/>
              </a:lnSpc>
              <a:spcAft>
                <a:spcPts val="600"/>
              </a:spcAft>
              <a:buClr>
                <a:schemeClr val="tx1"/>
              </a:buClr>
            </a:pPr>
            <a:r>
              <a:rPr lang="en-US" sz="2400" dirty="0">
                <a:cs typeface="ATT Aleck Sans" panose="020B0503020203020204" pitchFamily="34" charset="0"/>
              </a:rPr>
              <a:t>Kubernetes Terminology </a:t>
            </a:r>
            <a:r>
              <a:rPr lang="en-US" sz="2400" dirty="0" smtClean="0">
                <a:cs typeface="ATT Aleck Sans" panose="020B0503020203020204" pitchFamily="34" charset="0"/>
              </a:rPr>
              <a:t>- </a:t>
            </a:r>
            <a:r>
              <a:rPr lang="en-US" sz="2400" b="1" dirty="0" smtClean="0">
                <a:cs typeface="ATT Aleck Sans" panose="020B0503020203020204" pitchFamily="34" charset="0"/>
              </a:rPr>
              <a:t>PODS</a:t>
            </a:r>
            <a:endParaRPr lang="en-US" sz="2400" b="1" dirty="0">
              <a:cs typeface="ATT Aleck Sans" panose="020B0503020203020204" pitchFamily="34" charset="0"/>
            </a:endParaRPr>
          </a:p>
          <a:p>
            <a:endParaRPr lang="en-US" dirty="0"/>
          </a:p>
          <a:p>
            <a:pPr marL="0" lvl="1">
              <a:spcAft>
                <a:spcPts val="800"/>
              </a:spcAft>
              <a:buClr>
                <a:schemeClr val="tx2"/>
              </a:buClr>
            </a:pPr>
            <a:r>
              <a:rPr lang="en-US" sz="1400" dirty="0">
                <a:solidFill>
                  <a:schemeClr val="tx2"/>
                </a:solidFill>
                <a:cs typeface="ATT Aleck Sans" panose="020B0503020203020204" pitchFamily="34" charset="0"/>
              </a:rPr>
              <a:t>A </a:t>
            </a:r>
            <a:r>
              <a:rPr lang="en-US" sz="1400" dirty="0" smtClean="0">
                <a:solidFill>
                  <a:schemeClr val="tx2"/>
                </a:solidFill>
                <a:cs typeface="ATT Aleck Sans" panose="020B0503020203020204" pitchFamily="34" charset="0"/>
              </a:rPr>
              <a:t>pod </a:t>
            </a:r>
            <a:r>
              <a:rPr lang="en-US" sz="1400" dirty="0">
                <a:solidFill>
                  <a:schemeClr val="tx2"/>
                </a:solidFill>
                <a:cs typeface="ATT Aleck Sans" panose="020B0503020203020204" pitchFamily="34" charset="0"/>
              </a:rPr>
              <a:t>is a group of containers that are deployed together on the same </a:t>
            </a:r>
            <a:r>
              <a:rPr lang="en-US" sz="1400" dirty="0" smtClean="0">
                <a:solidFill>
                  <a:schemeClr val="tx2"/>
                </a:solidFill>
                <a:cs typeface="ATT Aleck Sans" panose="020B0503020203020204" pitchFamily="34" charset="0"/>
              </a:rPr>
              <a:t>host.</a:t>
            </a:r>
            <a:endParaRPr lang="en-US" sz="1400" dirty="0">
              <a:solidFill>
                <a:schemeClr val="tx2"/>
              </a:solidFill>
              <a:cs typeface="ATT Aleck Sans" panose="020B0503020203020204" pitchFamily="34" charset="0"/>
            </a:endParaRPr>
          </a:p>
          <a:p>
            <a:pPr marL="228600" lvl="2" indent="-228600">
              <a:spcAft>
                <a:spcPts val="800"/>
              </a:spcAft>
              <a:buClr>
                <a:schemeClr val="tx2"/>
              </a:buClr>
              <a:buFont typeface="Lucida Grande"/>
              <a:buChar char="–"/>
            </a:pPr>
            <a:r>
              <a:rPr lang="en-US" sz="1400" dirty="0" smtClean="0">
                <a:solidFill>
                  <a:schemeClr val="tx2"/>
                </a:solidFill>
                <a:cs typeface="ATT Aleck Sans" panose="020B0503020203020204" pitchFamily="34" charset="0"/>
              </a:rPr>
              <a:t>Pods </a:t>
            </a:r>
            <a:r>
              <a:rPr lang="en-US" sz="1400" dirty="0">
                <a:solidFill>
                  <a:schemeClr val="tx2"/>
                </a:solidFill>
                <a:cs typeface="ATT Aleck Sans" panose="020B0503020203020204" pitchFamily="34" charset="0"/>
              </a:rPr>
              <a:t>operate at one level higher than individual </a:t>
            </a:r>
            <a:r>
              <a:rPr lang="en-US" sz="1400" dirty="0" smtClean="0">
                <a:solidFill>
                  <a:schemeClr val="tx2"/>
                </a:solidFill>
                <a:cs typeface="ATT Aleck Sans" panose="020B0503020203020204" pitchFamily="34" charset="0"/>
              </a:rPr>
              <a:t>containers.</a:t>
            </a:r>
            <a:endParaRPr lang="en-US" sz="1400" dirty="0">
              <a:solidFill>
                <a:schemeClr val="tx2"/>
              </a:solidFill>
              <a:cs typeface="ATT Aleck Sans" panose="020B0503020203020204" pitchFamily="34" charset="0"/>
            </a:endParaRPr>
          </a:p>
          <a:p>
            <a:pPr marL="228600" lvl="2" indent="-228600">
              <a:spcAft>
                <a:spcPts val="800"/>
              </a:spcAft>
              <a:buClr>
                <a:schemeClr val="tx2"/>
              </a:buClr>
              <a:buFont typeface="Lucida Grande"/>
              <a:buChar char="–"/>
            </a:pPr>
            <a:r>
              <a:rPr lang="en-US" sz="1400" dirty="0">
                <a:solidFill>
                  <a:schemeClr val="tx2"/>
                </a:solidFill>
                <a:cs typeface="ATT Aleck Sans" panose="020B0503020203020204" pitchFamily="34" charset="0"/>
              </a:rPr>
              <a:t>A pod models an application-specific “logical </a:t>
            </a:r>
            <a:r>
              <a:rPr lang="en-US" sz="1400" dirty="0" smtClean="0">
                <a:solidFill>
                  <a:schemeClr val="tx2"/>
                </a:solidFill>
                <a:cs typeface="ATT Aleck Sans" panose="020B0503020203020204" pitchFamily="34" charset="0"/>
              </a:rPr>
              <a:t>host.”   It </a:t>
            </a:r>
            <a:r>
              <a:rPr lang="en-US" sz="1400" dirty="0">
                <a:solidFill>
                  <a:schemeClr val="tx2"/>
                </a:solidFill>
                <a:cs typeface="ATT Aleck Sans" panose="020B0503020203020204" pitchFamily="34" charset="0"/>
              </a:rPr>
              <a:t>contains one or more application containers which are relatively tightly </a:t>
            </a:r>
            <a:r>
              <a:rPr lang="en-US" sz="1400" dirty="0" smtClean="0">
                <a:solidFill>
                  <a:schemeClr val="tx2"/>
                </a:solidFill>
                <a:cs typeface="ATT Aleck Sans" panose="020B0503020203020204" pitchFamily="34" charset="0"/>
              </a:rPr>
              <a:t>coupled.</a:t>
            </a:r>
            <a:endParaRPr lang="en-US" sz="1400" dirty="0">
              <a:solidFill>
                <a:schemeClr val="tx2"/>
              </a:solidFill>
              <a:cs typeface="ATT Aleck Sans" panose="020B0503020203020204" pitchFamily="34" charset="0"/>
            </a:endParaRPr>
          </a:p>
          <a:p>
            <a:endParaRPr lang="en-US" dirty="0" smtClean="0">
              <a:solidFill>
                <a:schemeClr val="tx2"/>
              </a:solidFill>
            </a:endParaRPr>
          </a:p>
          <a:p>
            <a:pPr marL="285750" indent="-285750">
              <a:buFont typeface="Arial" charset="0"/>
              <a:buChar char="•"/>
            </a:pPr>
            <a:endParaRPr lang="en-US" dirty="0" smtClean="0">
              <a:solidFill>
                <a:schemeClr val="tx2"/>
              </a:solidFill>
            </a:endParaRPr>
          </a:p>
        </p:txBody>
      </p:sp>
      <p:sp>
        <p:nvSpPr>
          <p:cNvPr id="8" name="Rounded Rectangle 7"/>
          <p:cNvSpPr/>
          <p:nvPr/>
        </p:nvSpPr>
        <p:spPr>
          <a:xfrm>
            <a:off x="7378700" y="1471387"/>
            <a:ext cx="837090" cy="3084536"/>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Master</a:t>
            </a:r>
            <a:endParaRPr lang="en-US" dirty="0"/>
          </a:p>
        </p:txBody>
      </p:sp>
      <p:sp>
        <p:nvSpPr>
          <p:cNvPr id="9" name="Rounded Rectangle 8"/>
          <p:cNvSpPr/>
          <p:nvPr/>
        </p:nvSpPr>
        <p:spPr>
          <a:xfrm>
            <a:off x="8824862" y="1471387"/>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1</a:t>
            </a:r>
            <a:endParaRPr lang="en-US" dirty="0"/>
          </a:p>
        </p:txBody>
      </p:sp>
      <p:sp>
        <p:nvSpPr>
          <p:cNvPr id="13" name="Rounded Rectangle 12"/>
          <p:cNvSpPr/>
          <p:nvPr/>
        </p:nvSpPr>
        <p:spPr>
          <a:xfrm>
            <a:off x="8824862" y="2551539"/>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2</a:t>
            </a:r>
            <a:endParaRPr lang="en-US" dirty="0"/>
          </a:p>
        </p:txBody>
      </p:sp>
      <p:sp>
        <p:nvSpPr>
          <p:cNvPr id="14" name="Rounded Rectangle 13"/>
          <p:cNvSpPr/>
          <p:nvPr/>
        </p:nvSpPr>
        <p:spPr>
          <a:xfrm>
            <a:off x="8824862" y="3631688"/>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3</a:t>
            </a:r>
            <a:endParaRPr lang="en-US" dirty="0"/>
          </a:p>
        </p:txBody>
      </p:sp>
      <p:sp>
        <p:nvSpPr>
          <p:cNvPr id="15" name="Right Arrow 14"/>
          <p:cNvSpPr/>
          <p:nvPr/>
        </p:nvSpPr>
        <p:spPr>
          <a:xfrm>
            <a:off x="8294448" y="1862326"/>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6" name="Right Arrow 15"/>
          <p:cNvSpPr/>
          <p:nvPr/>
        </p:nvSpPr>
        <p:spPr>
          <a:xfrm>
            <a:off x="8284880" y="2912873"/>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7" name="Right Arrow 16"/>
          <p:cNvSpPr/>
          <p:nvPr/>
        </p:nvSpPr>
        <p:spPr>
          <a:xfrm>
            <a:off x="8255119" y="3993024"/>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8" name="Rounded Rectangle 17"/>
          <p:cNvSpPr/>
          <p:nvPr/>
        </p:nvSpPr>
        <p:spPr>
          <a:xfrm>
            <a:off x="8937146" y="1493190"/>
            <a:ext cx="796925" cy="311306"/>
          </a:xfrm>
          <a:prstGeom prst="round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POD A</a:t>
            </a:r>
            <a:endParaRPr lang="en-US" sz="1200" dirty="0"/>
          </a:p>
        </p:txBody>
      </p:sp>
      <p:sp>
        <p:nvSpPr>
          <p:cNvPr id="19" name="Rounded Rectangle 18"/>
          <p:cNvSpPr/>
          <p:nvPr/>
        </p:nvSpPr>
        <p:spPr>
          <a:xfrm>
            <a:off x="8963024" y="3130305"/>
            <a:ext cx="796925" cy="311306"/>
          </a:xfrm>
          <a:prstGeom prst="round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POD A</a:t>
            </a:r>
            <a:endParaRPr lang="en-US" sz="1200" dirty="0"/>
          </a:p>
        </p:txBody>
      </p:sp>
      <p:sp>
        <p:nvSpPr>
          <p:cNvPr id="20" name="Rounded Rectangle 19"/>
          <p:cNvSpPr/>
          <p:nvPr/>
        </p:nvSpPr>
        <p:spPr>
          <a:xfrm>
            <a:off x="8937148" y="3681718"/>
            <a:ext cx="796925" cy="311306"/>
          </a:xfrm>
          <a:prstGeom prst="roundRect">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POD B</a:t>
            </a:r>
            <a:endParaRPr lang="en-US" sz="1200" dirty="0"/>
          </a:p>
        </p:txBody>
      </p:sp>
      <p:sp>
        <p:nvSpPr>
          <p:cNvPr id="21" name="Rounded Rectangle 20"/>
          <p:cNvSpPr/>
          <p:nvPr/>
        </p:nvSpPr>
        <p:spPr>
          <a:xfrm>
            <a:off x="10163175" y="2055219"/>
            <a:ext cx="796925" cy="311306"/>
          </a:xfrm>
          <a:prstGeom prst="roundRect">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POD A</a:t>
            </a:r>
            <a:endParaRPr lang="en-US" sz="1200" dirty="0"/>
          </a:p>
        </p:txBody>
      </p:sp>
      <p:sp>
        <p:nvSpPr>
          <p:cNvPr id="22" name="Rounded Rectangle 21"/>
          <p:cNvSpPr/>
          <p:nvPr/>
        </p:nvSpPr>
        <p:spPr>
          <a:xfrm>
            <a:off x="8937147" y="2055219"/>
            <a:ext cx="796925" cy="311306"/>
          </a:xfrm>
          <a:prstGeom prst="round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POD A</a:t>
            </a:r>
            <a:endParaRPr lang="en-US" sz="1200" dirty="0"/>
          </a:p>
        </p:txBody>
      </p:sp>
      <p:sp>
        <p:nvSpPr>
          <p:cNvPr id="24" name="Rounded Rectangle 23"/>
          <p:cNvSpPr/>
          <p:nvPr/>
        </p:nvSpPr>
        <p:spPr>
          <a:xfrm>
            <a:off x="10191749" y="2593483"/>
            <a:ext cx="796925" cy="311306"/>
          </a:xfrm>
          <a:prstGeom prst="round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POD A</a:t>
            </a:r>
            <a:endParaRPr lang="en-US" sz="1200" dirty="0"/>
          </a:p>
        </p:txBody>
      </p:sp>
      <p:sp>
        <p:nvSpPr>
          <p:cNvPr id="37" name="Rectangle 36"/>
          <p:cNvSpPr/>
          <p:nvPr/>
        </p:nvSpPr>
        <p:spPr>
          <a:xfrm>
            <a:off x="8267699" y="6169843"/>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Kubernetes: Overview</a:t>
            </a:r>
          </a:p>
        </p:txBody>
      </p:sp>
      <p:sp>
        <p:nvSpPr>
          <p:cNvPr id="38" name="Oval 37" title="Section circle"/>
          <p:cNvSpPr/>
          <p:nvPr/>
        </p:nvSpPr>
        <p:spPr>
          <a:xfrm>
            <a:off x="108227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9" name="Oval 38" title="Section circle"/>
          <p:cNvSpPr/>
          <p:nvPr/>
        </p:nvSpPr>
        <p:spPr>
          <a:xfrm>
            <a:off x="1070689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0" name="Oval 39" title="Section circle"/>
          <p:cNvSpPr/>
          <p:nvPr/>
        </p:nvSpPr>
        <p:spPr>
          <a:xfrm>
            <a:off x="1059259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1" name="Oval 40" title="Section circle"/>
          <p:cNvSpPr/>
          <p:nvPr/>
        </p:nvSpPr>
        <p:spPr>
          <a:xfrm>
            <a:off x="111672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2" name="Oval 41" title="Section circle"/>
          <p:cNvSpPr/>
          <p:nvPr/>
        </p:nvSpPr>
        <p:spPr>
          <a:xfrm>
            <a:off x="11051386"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3" name="Oval 42" title="Section circle"/>
          <p:cNvSpPr/>
          <p:nvPr/>
        </p:nvSpPr>
        <p:spPr>
          <a:xfrm>
            <a:off x="109370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4" name="Oval 43" title="Section circle"/>
          <p:cNvSpPr/>
          <p:nvPr/>
        </p:nvSpPr>
        <p:spPr>
          <a:xfrm>
            <a:off x="1151176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5" name="Oval 44" title="Section circle"/>
          <p:cNvSpPr/>
          <p:nvPr/>
        </p:nvSpPr>
        <p:spPr>
          <a:xfrm>
            <a:off x="11395874"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6" name="Oval 45" title="Section circle"/>
          <p:cNvSpPr/>
          <p:nvPr/>
        </p:nvSpPr>
        <p:spPr>
          <a:xfrm>
            <a:off x="112815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7" name="Oval 46" title="Section circle"/>
          <p:cNvSpPr/>
          <p:nvPr/>
        </p:nvSpPr>
        <p:spPr>
          <a:xfrm>
            <a:off x="107084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8" name="Oval 47" title="Section circle"/>
          <p:cNvSpPr/>
          <p:nvPr/>
        </p:nvSpPr>
        <p:spPr>
          <a:xfrm>
            <a:off x="10592598"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9" name="Oval 48" title="Section circle"/>
          <p:cNvSpPr/>
          <p:nvPr/>
        </p:nvSpPr>
        <p:spPr>
          <a:xfrm>
            <a:off x="1162606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50" name="Oval 49" title="Section circle"/>
          <p:cNvSpPr/>
          <p:nvPr/>
        </p:nvSpPr>
        <p:spPr>
          <a:xfrm>
            <a:off x="108227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1" name="Oval 50" title="Section circle"/>
          <p:cNvSpPr/>
          <p:nvPr/>
        </p:nvSpPr>
        <p:spPr>
          <a:xfrm>
            <a:off x="110529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2" name="Oval 51" title="Section circle"/>
          <p:cNvSpPr/>
          <p:nvPr/>
        </p:nvSpPr>
        <p:spPr>
          <a:xfrm>
            <a:off x="10937086"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3" name="Oval 52" title="Section circle"/>
          <p:cNvSpPr/>
          <p:nvPr/>
        </p:nvSpPr>
        <p:spPr>
          <a:xfrm>
            <a:off x="111672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4" name="Oval 53" title="Section circle"/>
          <p:cNvSpPr/>
          <p:nvPr/>
        </p:nvSpPr>
        <p:spPr>
          <a:xfrm>
            <a:off x="113974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5" name="Oval 54" title="Section circle"/>
          <p:cNvSpPr/>
          <p:nvPr/>
        </p:nvSpPr>
        <p:spPr>
          <a:xfrm>
            <a:off x="11281574"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6" name="Oval 55" title="Section circle"/>
          <p:cNvSpPr/>
          <p:nvPr/>
        </p:nvSpPr>
        <p:spPr>
          <a:xfrm>
            <a:off x="115117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12164955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13</a:t>
            </a:fld>
            <a:r>
              <a:rPr lang="en-US" dirty="0" smtClean="0"/>
              <a:t> </a:t>
            </a:r>
            <a:endParaRPr lang="en-US" dirty="0"/>
          </a:p>
        </p:txBody>
      </p:sp>
      <p:sp>
        <p:nvSpPr>
          <p:cNvPr id="4" name="Title 3"/>
          <p:cNvSpPr>
            <a:spLocks noGrp="1"/>
          </p:cNvSpPr>
          <p:nvPr>
            <p:ph type="title"/>
          </p:nvPr>
        </p:nvSpPr>
        <p:spPr/>
        <p:txBody>
          <a:bodyPr/>
          <a:lstStyle/>
          <a:p>
            <a:r>
              <a:rPr lang="en-US" dirty="0" smtClean="0"/>
              <a:t>Kubernetes Architecture </a:t>
            </a:r>
            <a:endParaRPr lang="en-US" dirty="0"/>
          </a:p>
        </p:txBody>
      </p:sp>
      <p:sp>
        <p:nvSpPr>
          <p:cNvPr id="3" name="Rectangle 2"/>
          <p:cNvSpPr/>
          <p:nvPr/>
        </p:nvSpPr>
        <p:spPr>
          <a:xfrm>
            <a:off x="421343" y="1894369"/>
            <a:ext cx="6560334" cy="2185214"/>
          </a:xfrm>
          <a:prstGeom prst="rect">
            <a:avLst/>
          </a:prstGeom>
        </p:spPr>
        <p:txBody>
          <a:bodyPr wrap="square">
            <a:spAutoFit/>
          </a:bodyPr>
          <a:lstStyle/>
          <a:p>
            <a:pPr marL="0" lvl="2">
              <a:spcAft>
                <a:spcPts val="800"/>
              </a:spcAft>
              <a:buClr>
                <a:schemeClr val="tx2"/>
              </a:buClr>
            </a:pPr>
            <a:r>
              <a:rPr lang="en-US" sz="1400" dirty="0" smtClean="0">
                <a:solidFill>
                  <a:schemeClr val="tx2"/>
                </a:solidFill>
                <a:cs typeface="ATT Aleck Sans" panose="020B0503020203020204" pitchFamily="34" charset="0"/>
              </a:rPr>
              <a:t>A </a:t>
            </a:r>
            <a:r>
              <a:rPr lang="en-US" sz="1400" dirty="0">
                <a:solidFill>
                  <a:schemeClr val="tx2"/>
                </a:solidFill>
                <a:cs typeface="ATT Aleck Sans" panose="020B0503020203020204" pitchFamily="34" charset="0"/>
              </a:rPr>
              <a:t>ReplicationController makes sure that a pod or homogeneous set of </a:t>
            </a:r>
            <a:r>
              <a:rPr lang="en-US" sz="1400" dirty="0" smtClean="0">
                <a:solidFill>
                  <a:schemeClr val="tx2"/>
                </a:solidFill>
                <a:cs typeface="ATT Aleck Sans" panose="020B0503020203020204" pitchFamily="34" charset="0"/>
              </a:rPr>
              <a:t>pods </a:t>
            </a:r>
            <a:r>
              <a:rPr lang="en-US" sz="1400" dirty="0">
                <a:solidFill>
                  <a:schemeClr val="tx2"/>
                </a:solidFill>
                <a:cs typeface="ATT Aleck Sans" panose="020B0503020203020204" pitchFamily="34" charset="0"/>
              </a:rPr>
              <a:t>are always up and </a:t>
            </a:r>
            <a:r>
              <a:rPr lang="en-US" sz="1400" dirty="0" smtClean="0">
                <a:solidFill>
                  <a:schemeClr val="tx2"/>
                </a:solidFill>
                <a:cs typeface="ATT Aleck Sans" panose="020B0503020203020204" pitchFamily="34" charset="0"/>
              </a:rPr>
              <a:t>available.</a:t>
            </a:r>
            <a:endParaRPr lang="en-US" sz="1400" dirty="0">
              <a:solidFill>
                <a:schemeClr val="tx2"/>
              </a:solidFill>
              <a:cs typeface="ATT Aleck Sans" panose="020B0503020203020204" pitchFamily="34" charset="0"/>
            </a:endParaRPr>
          </a:p>
          <a:p>
            <a:pPr marL="228600" lvl="2" indent="-228600">
              <a:spcAft>
                <a:spcPts val="800"/>
              </a:spcAft>
              <a:buClr>
                <a:schemeClr val="tx2"/>
              </a:buClr>
              <a:buFont typeface="Lucida Grande"/>
              <a:buChar char="–"/>
            </a:pPr>
            <a:r>
              <a:rPr lang="en-US" sz="1400" dirty="0">
                <a:solidFill>
                  <a:schemeClr val="tx2"/>
                </a:solidFill>
                <a:cs typeface="ATT Aleck Sans" panose="020B0503020203020204" pitchFamily="34" charset="0"/>
              </a:rPr>
              <a:t>The </a:t>
            </a:r>
            <a:r>
              <a:rPr lang="en-US" sz="1400" dirty="0" smtClean="0">
                <a:solidFill>
                  <a:schemeClr val="tx2"/>
                </a:solidFill>
                <a:cs typeface="ATT Aleck Sans" panose="020B0503020203020204" pitchFamily="34" charset="0"/>
              </a:rPr>
              <a:t>pods </a:t>
            </a:r>
            <a:r>
              <a:rPr lang="en-US" sz="1400" dirty="0">
                <a:solidFill>
                  <a:schemeClr val="tx2"/>
                </a:solidFill>
                <a:cs typeface="ATT Aleck Sans" panose="020B0503020203020204" pitchFamily="34" charset="0"/>
              </a:rPr>
              <a:t>maintained by a ReplicationController are automatically replaced if they fail, get deleted, or are </a:t>
            </a:r>
            <a:r>
              <a:rPr lang="en-US" sz="1400" dirty="0" smtClean="0">
                <a:solidFill>
                  <a:schemeClr val="tx2"/>
                </a:solidFill>
                <a:cs typeface="ATT Aleck Sans" panose="020B0503020203020204" pitchFamily="34" charset="0"/>
              </a:rPr>
              <a:t>terminated.</a:t>
            </a:r>
            <a:endParaRPr lang="en-US" sz="1400" dirty="0">
              <a:solidFill>
                <a:schemeClr val="tx2"/>
              </a:solidFill>
              <a:cs typeface="ATT Aleck Sans" panose="020B0503020203020204" pitchFamily="34" charset="0"/>
            </a:endParaRPr>
          </a:p>
          <a:p>
            <a:pPr marL="228600" lvl="2" indent="-228600">
              <a:spcAft>
                <a:spcPts val="800"/>
              </a:spcAft>
              <a:buClr>
                <a:schemeClr val="tx2"/>
              </a:buClr>
              <a:buFont typeface="Lucida Grande"/>
              <a:buChar char="–"/>
            </a:pPr>
            <a:r>
              <a:rPr lang="en-US" sz="1400" dirty="0">
                <a:solidFill>
                  <a:schemeClr val="tx2"/>
                </a:solidFill>
                <a:cs typeface="ATT Aleck Sans" panose="020B0503020203020204" pitchFamily="34" charset="0"/>
              </a:rPr>
              <a:t>You can think of a ReplicationController as something similar to a process supervisor, but rather than individual processes on a single node, the ReplicationController supervises multiple </a:t>
            </a:r>
            <a:r>
              <a:rPr lang="en-US" sz="1400" dirty="0" smtClean="0">
                <a:solidFill>
                  <a:schemeClr val="tx2"/>
                </a:solidFill>
                <a:cs typeface="ATT Aleck Sans" panose="020B0503020203020204" pitchFamily="34" charset="0"/>
              </a:rPr>
              <a:t>pods </a:t>
            </a:r>
            <a:r>
              <a:rPr lang="en-US" sz="1400" dirty="0">
                <a:solidFill>
                  <a:schemeClr val="tx2"/>
                </a:solidFill>
                <a:cs typeface="ATT Aleck Sans" panose="020B0503020203020204" pitchFamily="34" charset="0"/>
              </a:rPr>
              <a:t>across multiple nodes.</a:t>
            </a:r>
          </a:p>
          <a:p>
            <a:pPr marL="285750" indent="-285750">
              <a:buFont typeface="Arial" charset="0"/>
              <a:buChar char="•"/>
            </a:pPr>
            <a:endParaRPr lang="en-US" dirty="0" smtClean="0">
              <a:solidFill>
                <a:schemeClr val="tx2"/>
              </a:solidFill>
            </a:endParaRPr>
          </a:p>
        </p:txBody>
      </p:sp>
      <p:sp>
        <p:nvSpPr>
          <p:cNvPr id="8" name="Rounded Rectangle 7"/>
          <p:cNvSpPr/>
          <p:nvPr/>
        </p:nvSpPr>
        <p:spPr>
          <a:xfrm>
            <a:off x="7378700" y="1834945"/>
            <a:ext cx="837090" cy="3084536"/>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Master</a:t>
            </a:r>
            <a:endParaRPr lang="en-US" dirty="0"/>
          </a:p>
        </p:txBody>
      </p:sp>
      <p:sp>
        <p:nvSpPr>
          <p:cNvPr id="9" name="Rounded Rectangle 8"/>
          <p:cNvSpPr/>
          <p:nvPr/>
        </p:nvSpPr>
        <p:spPr>
          <a:xfrm>
            <a:off x="8824862" y="1834945"/>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1</a:t>
            </a:r>
            <a:endParaRPr lang="en-US" dirty="0"/>
          </a:p>
        </p:txBody>
      </p:sp>
      <p:sp>
        <p:nvSpPr>
          <p:cNvPr id="13" name="Rounded Rectangle 12"/>
          <p:cNvSpPr/>
          <p:nvPr/>
        </p:nvSpPr>
        <p:spPr>
          <a:xfrm>
            <a:off x="8824862" y="2915097"/>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2</a:t>
            </a:r>
            <a:endParaRPr lang="en-US" dirty="0"/>
          </a:p>
        </p:txBody>
      </p:sp>
      <p:sp>
        <p:nvSpPr>
          <p:cNvPr id="14" name="Rounded Rectangle 13"/>
          <p:cNvSpPr/>
          <p:nvPr/>
        </p:nvSpPr>
        <p:spPr>
          <a:xfrm>
            <a:off x="8824862" y="3995246"/>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3</a:t>
            </a:r>
            <a:endParaRPr lang="en-US" dirty="0"/>
          </a:p>
        </p:txBody>
      </p:sp>
      <p:sp>
        <p:nvSpPr>
          <p:cNvPr id="15" name="Right Arrow 14"/>
          <p:cNvSpPr/>
          <p:nvPr/>
        </p:nvSpPr>
        <p:spPr>
          <a:xfrm>
            <a:off x="8294448" y="2225884"/>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6" name="Right Arrow 15"/>
          <p:cNvSpPr/>
          <p:nvPr/>
        </p:nvSpPr>
        <p:spPr>
          <a:xfrm>
            <a:off x="8284880" y="3276431"/>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7" name="Right Arrow 16"/>
          <p:cNvSpPr/>
          <p:nvPr/>
        </p:nvSpPr>
        <p:spPr>
          <a:xfrm>
            <a:off x="8255119" y="4356582"/>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8" name="Rounded Rectangle 17"/>
          <p:cNvSpPr/>
          <p:nvPr/>
        </p:nvSpPr>
        <p:spPr>
          <a:xfrm>
            <a:off x="8937146" y="1856748"/>
            <a:ext cx="796925" cy="311306"/>
          </a:xfrm>
          <a:prstGeom prst="round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POD A</a:t>
            </a:r>
            <a:endParaRPr lang="en-US" sz="1200" dirty="0"/>
          </a:p>
        </p:txBody>
      </p:sp>
      <p:sp>
        <p:nvSpPr>
          <p:cNvPr id="19" name="Rounded Rectangle 18"/>
          <p:cNvSpPr/>
          <p:nvPr/>
        </p:nvSpPr>
        <p:spPr>
          <a:xfrm>
            <a:off x="8963024" y="3493863"/>
            <a:ext cx="796925" cy="311306"/>
          </a:xfrm>
          <a:prstGeom prst="round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POD A</a:t>
            </a:r>
            <a:endParaRPr lang="en-US" sz="1200" dirty="0"/>
          </a:p>
        </p:txBody>
      </p:sp>
      <p:sp>
        <p:nvSpPr>
          <p:cNvPr id="20" name="Rounded Rectangle 19"/>
          <p:cNvSpPr/>
          <p:nvPr/>
        </p:nvSpPr>
        <p:spPr>
          <a:xfrm>
            <a:off x="8937148" y="4045276"/>
            <a:ext cx="796925" cy="311306"/>
          </a:xfrm>
          <a:prstGeom prst="roundRect">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POD B</a:t>
            </a:r>
            <a:endParaRPr lang="en-US" sz="1200" dirty="0"/>
          </a:p>
        </p:txBody>
      </p:sp>
      <p:sp>
        <p:nvSpPr>
          <p:cNvPr id="21" name="Rounded Rectangle 20"/>
          <p:cNvSpPr/>
          <p:nvPr/>
        </p:nvSpPr>
        <p:spPr>
          <a:xfrm>
            <a:off x="10163175" y="2418777"/>
            <a:ext cx="796925" cy="311306"/>
          </a:xfrm>
          <a:prstGeom prst="roundRect">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POD A</a:t>
            </a:r>
            <a:endParaRPr lang="en-US" sz="1200" dirty="0"/>
          </a:p>
        </p:txBody>
      </p:sp>
      <p:sp>
        <p:nvSpPr>
          <p:cNvPr id="22" name="Rounded Rectangle 21"/>
          <p:cNvSpPr/>
          <p:nvPr/>
        </p:nvSpPr>
        <p:spPr>
          <a:xfrm>
            <a:off x="8937147" y="2418777"/>
            <a:ext cx="796925" cy="311306"/>
          </a:xfrm>
          <a:prstGeom prst="round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POD A</a:t>
            </a:r>
            <a:endParaRPr lang="en-US" sz="1200" dirty="0"/>
          </a:p>
        </p:txBody>
      </p:sp>
      <p:sp>
        <p:nvSpPr>
          <p:cNvPr id="24" name="Rounded Rectangle 23"/>
          <p:cNvSpPr/>
          <p:nvPr/>
        </p:nvSpPr>
        <p:spPr>
          <a:xfrm>
            <a:off x="10191749" y="2957041"/>
            <a:ext cx="796925" cy="311306"/>
          </a:xfrm>
          <a:prstGeom prst="round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POD A</a:t>
            </a:r>
            <a:endParaRPr lang="en-US" sz="1200" dirty="0"/>
          </a:p>
        </p:txBody>
      </p:sp>
      <p:sp>
        <p:nvSpPr>
          <p:cNvPr id="23" name="Rounded Rectangle 22"/>
          <p:cNvSpPr/>
          <p:nvPr/>
        </p:nvSpPr>
        <p:spPr>
          <a:xfrm>
            <a:off x="7398782" y="2263131"/>
            <a:ext cx="796925" cy="622597"/>
          </a:xfrm>
          <a:prstGeom prst="round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solidFill>
                  <a:schemeClr val="tx2"/>
                </a:solidFill>
              </a:rPr>
              <a:t>Replication</a:t>
            </a:r>
          </a:p>
          <a:p>
            <a:pPr algn="ctr"/>
            <a:r>
              <a:rPr lang="en-US" sz="1200" dirty="0" smtClean="0">
                <a:solidFill>
                  <a:schemeClr val="tx2"/>
                </a:solidFill>
              </a:rPr>
              <a:t>Controller</a:t>
            </a:r>
            <a:endParaRPr lang="en-US" sz="1200" dirty="0">
              <a:solidFill>
                <a:schemeClr val="tx2"/>
              </a:solidFill>
            </a:endParaRPr>
          </a:p>
        </p:txBody>
      </p:sp>
      <p:cxnSp>
        <p:nvCxnSpPr>
          <p:cNvPr id="27" name="Curved Connector 26"/>
          <p:cNvCxnSpPr>
            <a:stCxn id="23" idx="2"/>
            <a:endCxn id="20" idx="0"/>
          </p:cNvCxnSpPr>
          <p:nvPr/>
        </p:nvCxnSpPr>
        <p:spPr>
          <a:xfrm rot="16200000" flipH="1">
            <a:off x="7986654" y="2696319"/>
            <a:ext cx="1159548" cy="1538366"/>
          </a:xfrm>
          <a:prstGeom prst="curvedConnector3">
            <a:avLst>
              <a:gd name="adj1" fmla="val 50000"/>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0" name="Curved Connector 29"/>
          <p:cNvCxnSpPr>
            <a:endCxn id="21" idx="1"/>
          </p:cNvCxnSpPr>
          <p:nvPr/>
        </p:nvCxnSpPr>
        <p:spPr>
          <a:xfrm>
            <a:off x="8195707" y="2574429"/>
            <a:ext cx="1967468" cy="1"/>
          </a:xfrm>
          <a:prstGeom prst="curvedConnector3">
            <a:avLst/>
          </a:prstGeom>
          <a:ln>
            <a:tailEnd type="triangle"/>
          </a:ln>
        </p:spPr>
        <p:style>
          <a:lnRef idx="3">
            <a:schemeClr val="accent6"/>
          </a:lnRef>
          <a:fillRef idx="0">
            <a:schemeClr val="accent6"/>
          </a:fillRef>
          <a:effectRef idx="2">
            <a:schemeClr val="accent6"/>
          </a:effectRef>
          <a:fontRef idx="minor">
            <a:schemeClr val="tx1"/>
          </a:fontRef>
        </p:style>
      </p:cxnSp>
      <p:sp>
        <p:nvSpPr>
          <p:cNvPr id="40" name="Rectangle 39"/>
          <p:cNvSpPr/>
          <p:nvPr/>
        </p:nvSpPr>
        <p:spPr>
          <a:xfrm>
            <a:off x="8267699" y="6169843"/>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Kubernetes: Overview</a:t>
            </a:r>
          </a:p>
        </p:txBody>
      </p:sp>
      <p:sp>
        <p:nvSpPr>
          <p:cNvPr id="41" name="Rectangle 40"/>
          <p:cNvSpPr/>
          <p:nvPr/>
        </p:nvSpPr>
        <p:spPr>
          <a:xfrm>
            <a:off x="389263" y="1354024"/>
            <a:ext cx="7707316" cy="424732"/>
          </a:xfrm>
          <a:prstGeom prst="rect">
            <a:avLst/>
          </a:prstGeom>
        </p:spPr>
        <p:txBody>
          <a:bodyPr wrap="square">
            <a:spAutoFit/>
          </a:bodyPr>
          <a:lstStyle/>
          <a:p>
            <a:pPr>
              <a:lnSpc>
                <a:spcPct val="90000"/>
              </a:lnSpc>
              <a:spcAft>
                <a:spcPts val="600"/>
              </a:spcAft>
              <a:buClr>
                <a:schemeClr val="tx1"/>
              </a:buClr>
            </a:pPr>
            <a:r>
              <a:rPr lang="en-US" sz="2400" dirty="0">
                <a:cs typeface="ATT Aleck Sans" panose="020B0503020203020204" pitchFamily="34" charset="0"/>
              </a:rPr>
              <a:t>Kubernetes Terminology </a:t>
            </a:r>
            <a:r>
              <a:rPr lang="en-US" sz="2400" dirty="0" smtClean="0">
                <a:cs typeface="ATT Aleck Sans" panose="020B0503020203020204" pitchFamily="34" charset="0"/>
              </a:rPr>
              <a:t>– </a:t>
            </a:r>
            <a:r>
              <a:rPr lang="en-US" sz="2400" b="1" dirty="0" smtClean="0">
                <a:cs typeface="ATT Aleck Sans" panose="020B0503020203020204" pitchFamily="34" charset="0"/>
              </a:rPr>
              <a:t>REPLICATION CONTROLLERS</a:t>
            </a:r>
            <a:endParaRPr lang="en-US" dirty="0"/>
          </a:p>
        </p:txBody>
      </p:sp>
      <p:sp>
        <p:nvSpPr>
          <p:cNvPr id="42" name="Oval 41" title="Section circle"/>
          <p:cNvSpPr/>
          <p:nvPr/>
        </p:nvSpPr>
        <p:spPr>
          <a:xfrm>
            <a:off x="108227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3" name="Oval 42" title="Section circle"/>
          <p:cNvSpPr/>
          <p:nvPr/>
        </p:nvSpPr>
        <p:spPr>
          <a:xfrm>
            <a:off x="1070689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4" name="Oval 43" title="Section circle"/>
          <p:cNvSpPr/>
          <p:nvPr/>
        </p:nvSpPr>
        <p:spPr>
          <a:xfrm>
            <a:off x="1059259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5" name="Oval 44" title="Section circle"/>
          <p:cNvSpPr/>
          <p:nvPr/>
        </p:nvSpPr>
        <p:spPr>
          <a:xfrm>
            <a:off x="111672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6" name="Oval 45" title="Section circle"/>
          <p:cNvSpPr/>
          <p:nvPr/>
        </p:nvSpPr>
        <p:spPr>
          <a:xfrm>
            <a:off x="11051386"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7" name="Oval 46" title="Section circle"/>
          <p:cNvSpPr/>
          <p:nvPr/>
        </p:nvSpPr>
        <p:spPr>
          <a:xfrm>
            <a:off x="109370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8" name="Oval 47" title="Section circle"/>
          <p:cNvSpPr/>
          <p:nvPr/>
        </p:nvSpPr>
        <p:spPr>
          <a:xfrm>
            <a:off x="1151176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9" name="Oval 48" title="Section circle"/>
          <p:cNvSpPr/>
          <p:nvPr/>
        </p:nvSpPr>
        <p:spPr>
          <a:xfrm>
            <a:off x="11395874"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0" name="Oval 49" title="Section circle"/>
          <p:cNvSpPr/>
          <p:nvPr/>
        </p:nvSpPr>
        <p:spPr>
          <a:xfrm>
            <a:off x="112815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51" name="Oval 50" title="Section circle"/>
          <p:cNvSpPr/>
          <p:nvPr/>
        </p:nvSpPr>
        <p:spPr>
          <a:xfrm>
            <a:off x="107084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2" name="Oval 51" title="Section circle"/>
          <p:cNvSpPr/>
          <p:nvPr/>
        </p:nvSpPr>
        <p:spPr>
          <a:xfrm>
            <a:off x="10592598"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3" name="Oval 52" title="Section circle"/>
          <p:cNvSpPr/>
          <p:nvPr/>
        </p:nvSpPr>
        <p:spPr>
          <a:xfrm>
            <a:off x="1162606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54" name="Oval 53" title="Section circle"/>
          <p:cNvSpPr/>
          <p:nvPr/>
        </p:nvSpPr>
        <p:spPr>
          <a:xfrm>
            <a:off x="108227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5" name="Oval 54" title="Section circle"/>
          <p:cNvSpPr/>
          <p:nvPr/>
        </p:nvSpPr>
        <p:spPr>
          <a:xfrm>
            <a:off x="110529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6" name="Oval 55" title="Section circle"/>
          <p:cNvSpPr/>
          <p:nvPr/>
        </p:nvSpPr>
        <p:spPr>
          <a:xfrm>
            <a:off x="10937086"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7" name="Oval 56" title="Section circle"/>
          <p:cNvSpPr/>
          <p:nvPr/>
        </p:nvSpPr>
        <p:spPr>
          <a:xfrm>
            <a:off x="111672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8" name="Oval 57" title="Section circle"/>
          <p:cNvSpPr/>
          <p:nvPr/>
        </p:nvSpPr>
        <p:spPr>
          <a:xfrm>
            <a:off x="113974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9" name="Oval 58" title="Section circle"/>
          <p:cNvSpPr/>
          <p:nvPr/>
        </p:nvSpPr>
        <p:spPr>
          <a:xfrm>
            <a:off x="11281574"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0" name="Oval 59" title="Section circle"/>
          <p:cNvSpPr/>
          <p:nvPr/>
        </p:nvSpPr>
        <p:spPr>
          <a:xfrm>
            <a:off x="115117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173231855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14</a:t>
            </a:fld>
            <a:r>
              <a:rPr lang="en-US" dirty="0" smtClean="0"/>
              <a:t> </a:t>
            </a:r>
            <a:endParaRPr lang="en-US" dirty="0"/>
          </a:p>
        </p:txBody>
      </p:sp>
      <p:sp>
        <p:nvSpPr>
          <p:cNvPr id="4" name="Title 3"/>
          <p:cNvSpPr>
            <a:spLocks noGrp="1"/>
          </p:cNvSpPr>
          <p:nvPr>
            <p:ph type="title"/>
          </p:nvPr>
        </p:nvSpPr>
        <p:spPr/>
        <p:txBody>
          <a:bodyPr/>
          <a:lstStyle/>
          <a:p>
            <a:r>
              <a:rPr lang="en-US" dirty="0" smtClean="0"/>
              <a:t>Kubernetes Architecture </a:t>
            </a:r>
            <a:endParaRPr lang="en-US" dirty="0"/>
          </a:p>
        </p:txBody>
      </p:sp>
      <p:sp>
        <p:nvSpPr>
          <p:cNvPr id="3" name="Rectangle 2"/>
          <p:cNvSpPr/>
          <p:nvPr/>
        </p:nvSpPr>
        <p:spPr>
          <a:xfrm>
            <a:off x="389263" y="1089901"/>
            <a:ext cx="6560334" cy="1743041"/>
          </a:xfrm>
          <a:prstGeom prst="rect">
            <a:avLst/>
          </a:prstGeom>
        </p:spPr>
        <p:txBody>
          <a:bodyPr wrap="square">
            <a:spAutoFit/>
          </a:bodyPr>
          <a:lstStyle/>
          <a:p>
            <a:pPr>
              <a:lnSpc>
                <a:spcPct val="90000"/>
              </a:lnSpc>
              <a:spcAft>
                <a:spcPts val="600"/>
              </a:spcAft>
              <a:buClr>
                <a:schemeClr val="tx1"/>
              </a:buClr>
            </a:pPr>
            <a:r>
              <a:rPr lang="en-US" sz="2400" dirty="0">
                <a:cs typeface="ATT Aleck Sans" panose="020B0503020203020204" pitchFamily="34" charset="0"/>
              </a:rPr>
              <a:t>Kubernetes Terminology </a:t>
            </a:r>
            <a:r>
              <a:rPr lang="en-US" sz="2400" dirty="0" smtClean="0">
                <a:cs typeface="ATT Aleck Sans" panose="020B0503020203020204" pitchFamily="34" charset="0"/>
              </a:rPr>
              <a:t>- </a:t>
            </a:r>
            <a:r>
              <a:rPr lang="en-US" sz="2400" b="1" dirty="0" smtClean="0">
                <a:cs typeface="ATT Aleck Sans" panose="020B0503020203020204" pitchFamily="34" charset="0"/>
              </a:rPr>
              <a:t>DEPLOYMENT</a:t>
            </a:r>
            <a:endParaRPr lang="en-US" sz="2400" b="1" dirty="0">
              <a:cs typeface="ATT Aleck Sans" panose="020B0503020203020204" pitchFamily="34" charset="0"/>
            </a:endParaRPr>
          </a:p>
          <a:p>
            <a:endParaRPr lang="en-US" dirty="0"/>
          </a:p>
          <a:p>
            <a:pPr marL="0" lvl="1">
              <a:spcAft>
                <a:spcPts val="800"/>
              </a:spcAft>
              <a:buClr>
                <a:schemeClr val="tx2"/>
              </a:buClr>
            </a:pPr>
            <a:r>
              <a:rPr lang="en-US" sz="1400" dirty="0">
                <a:solidFill>
                  <a:schemeClr val="tx2"/>
                </a:solidFill>
                <a:cs typeface="ATT Aleck Sans" panose="020B0503020203020204" pitchFamily="34" charset="0"/>
              </a:rPr>
              <a:t>A Deployment provides declarative updates for </a:t>
            </a:r>
            <a:r>
              <a:rPr lang="en-US" sz="1400" dirty="0" smtClean="0">
                <a:solidFill>
                  <a:schemeClr val="tx2"/>
                </a:solidFill>
                <a:cs typeface="ATT Aleck Sans" panose="020B0503020203020204" pitchFamily="34" charset="0"/>
              </a:rPr>
              <a:t>pods </a:t>
            </a:r>
            <a:r>
              <a:rPr lang="en-US" sz="1400" dirty="0">
                <a:solidFill>
                  <a:schemeClr val="tx2"/>
                </a:solidFill>
                <a:cs typeface="ATT Aleck Sans" panose="020B0503020203020204" pitchFamily="34" charset="0"/>
              </a:rPr>
              <a:t>and ReplicaSets (the next-generation ReplicationController).</a:t>
            </a:r>
          </a:p>
          <a:p>
            <a:pPr marL="228600" lvl="2" indent="-228600">
              <a:spcAft>
                <a:spcPts val="800"/>
              </a:spcAft>
              <a:buClr>
                <a:schemeClr val="tx2"/>
              </a:buClr>
              <a:buFont typeface="Lucida Grande"/>
              <a:buChar char="–"/>
            </a:pPr>
            <a:r>
              <a:rPr lang="en-US" sz="1400" dirty="0">
                <a:solidFill>
                  <a:schemeClr val="tx2"/>
                </a:solidFill>
                <a:cs typeface="ATT Aleck Sans" panose="020B0503020203020204" pitchFamily="34" charset="0"/>
              </a:rPr>
              <a:t>An update for the Deployment object will trigger the deployment controller and will change the actual state to the desired state.</a:t>
            </a:r>
          </a:p>
        </p:txBody>
      </p:sp>
      <p:sp>
        <p:nvSpPr>
          <p:cNvPr id="8" name="Rounded Rectangle 7"/>
          <p:cNvSpPr/>
          <p:nvPr/>
        </p:nvSpPr>
        <p:spPr>
          <a:xfrm>
            <a:off x="7378700" y="1834945"/>
            <a:ext cx="837090" cy="3084536"/>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Master</a:t>
            </a:r>
            <a:endParaRPr lang="en-US" dirty="0"/>
          </a:p>
        </p:txBody>
      </p:sp>
      <p:sp>
        <p:nvSpPr>
          <p:cNvPr id="9" name="Rounded Rectangle 8"/>
          <p:cNvSpPr/>
          <p:nvPr/>
        </p:nvSpPr>
        <p:spPr>
          <a:xfrm>
            <a:off x="8824862" y="1834945"/>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1</a:t>
            </a:r>
            <a:endParaRPr lang="en-US" dirty="0"/>
          </a:p>
        </p:txBody>
      </p:sp>
      <p:sp>
        <p:nvSpPr>
          <p:cNvPr id="13" name="Rounded Rectangle 12"/>
          <p:cNvSpPr/>
          <p:nvPr/>
        </p:nvSpPr>
        <p:spPr>
          <a:xfrm>
            <a:off x="8824862" y="2915097"/>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2</a:t>
            </a:r>
            <a:endParaRPr lang="en-US" dirty="0"/>
          </a:p>
        </p:txBody>
      </p:sp>
      <p:sp>
        <p:nvSpPr>
          <p:cNvPr id="14" name="Rounded Rectangle 13"/>
          <p:cNvSpPr/>
          <p:nvPr/>
        </p:nvSpPr>
        <p:spPr>
          <a:xfrm>
            <a:off x="8824862" y="3995246"/>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3</a:t>
            </a:r>
            <a:endParaRPr lang="en-US" dirty="0"/>
          </a:p>
        </p:txBody>
      </p:sp>
      <p:sp>
        <p:nvSpPr>
          <p:cNvPr id="15" name="Right Arrow 14"/>
          <p:cNvSpPr/>
          <p:nvPr/>
        </p:nvSpPr>
        <p:spPr>
          <a:xfrm>
            <a:off x="8294448" y="2225884"/>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6" name="Right Arrow 15"/>
          <p:cNvSpPr/>
          <p:nvPr/>
        </p:nvSpPr>
        <p:spPr>
          <a:xfrm>
            <a:off x="8284880" y="3276431"/>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7" name="Right Arrow 16"/>
          <p:cNvSpPr/>
          <p:nvPr/>
        </p:nvSpPr>
        <p:spPr>
          <a:xfrm>
            <a:off x="8255119" y="4356582"/>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8" name="Rounded Rectangle 17"/>
          <p:cNvSpPr/>
          <p:nvPr/>
        </p:nvSpPr>
        <p:spPr>
          <a:xfrm>
            <a:off x="8937146" y="1856748"/>
            <a:ext cx="796925" cy="311306"/>
          </a:xfrm>
          <a:prstGeom prst="round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POD A</a:t>
            </a:r>
            <a:endParaRPr lang="en-US" sz="1200" dirty="0"/>
          </a:p>
        </p:txBody>
      </p:sp>
      <p:sp>
        <p:nvSpPr>
          <p:cNvPr id="19" name="Rounded Rectangle 18"/>
          <p:cNvSpPr/>
          <p:nvPr/>
        </p:nvSpPr>
        <p:spPr>
          <a:xfrm>
            <a:off x="8963024" y="3493863"/>
            <a:ext cx="796925" cy="311306"/>
          </a:xfrm>
          <a:prstGeom prst="round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POD A</a:t>
            </a:r>
            <a:endParaRPr lang="en-US" sz="1200" dirty="0"/>
          </a:p>
        </p:txBody>
      </p:sp>
      <p:sp>
        <p:nvSpPr>
          <p:cNvPr id="20" name="Rounded Rectangle 19"/>
          <p:cNvSpPr/>
          <p:nvPr/>
        </p:nvSpPr>
        <p:spPr>
          <a:xfrm>
            <a:off x="8937148" y="4045276"/>
            <a:ext cx="796925" cy="311306"/>
          </a:xfrm>
          <a:prstGeom prst="roundRect">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POD B</a:t>
            </a:r>
            <a:endParaRPr lang="en-US" sz="1200" dirty="0"/>
          </a:p>
        </p:txBody>
      </p:sp>
      <p:sp>
        <p:nvSpPr>
          <p:cNvPr id="21" name="Rounded Rectangle 20"/>
          <p:cNvSpPr/>
          <p:nvPr/>
        </p:nvSpPr>
        <p:spPr>
          <a:xfrm>
            <a:off x="10163175" y="2418777"/>
            <a:ext cx="796925" cy="311306"/>
          </a:xfrm>
          <a:prstGeom prst="roundRect">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POD A</a:t>
            </a:r>
            <a:endParaRPr lang="en-US" sz="1200" dirty="0"/>
          </a:p>
        </p:txBody>
      </p:sp>
      <p:sp>
        <p:nvSpPr>
          <p:cNvPr id="22" name="Rounded Rectangle 21"/>
          <p:cNvSpPr/>
          <p:nvPr/>
        </p:nvSpPr>
        <p:spPr>
          <a:xfrm>
            <a:off x="8937147" y="2418777"/>
            <a:ext cx="796925" cy="311306"/>
          </a:xfrm>
          <a:prstGeom prst="round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POD A</a:t>
            </a:r>
            <a:endParaRPr lang="en-US" sz="1200" dirty="0"/>
          </a:p>
        </p:txBody>
      </p:sp>
      <p:sp>
        <p:nvSpPr>
          <p:cNvPr id="24" name="Rounded Rectangle 23"/>
          <p:cNvSpPr/>
          <p:nvPr/>
        </p:nvSpPr>
        <p:spPr>
          <a:xfrm>
            <a:off x="10191749" y="2957041"/>
            <a:ext cx="796925" cy="311306"/>
          </a:xfrm>
          <a:prstGeom prst="round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POD A</a:t>
            </a:r>
            <a:endParaRPr lang="en-US" sz="1200" dirty="0"/>
          </a:p>
        </p:txBody>
      </p:sp>
      <p:sp>
        <p:nvSpPr>
          <p:cNvPr id="23" name="Rounded Rectangle 22"/>
          <p:cNvSpPr/>
          <p:nvPr/>
        </p:nvSpPr>
        <p:spPr>
          <a:xfrm>
            <a:off x="7378700" y="2263131"/>
            <a:ext cx="817007" cy="622597"/>
          </a:xfrm>
          <a:prstGeom prst="round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100" dirty="0" smtClean="0">
                <a:solidFill>
                  <a:schemeClr val="tx2"/>
                </a:solidFill>
              </a:rPr>
              <a:t>Deployment</a:t>
            </a:r>
          </a:p>
          <a:p>
            <a:pPr algn="ctr"/>
            <a:r>
              <a:rPr lang="en-US" sz="1100" dirty="0" smtClean="0">
                <a:solidFill>
                  <a:schemeClr val="tx2"/>
                </a:solidFill>
              </a:rPr>
              <a:t>Controller</a:t>
            </a:r>
            <a:endParaRPr lang="en-US" sz="1100" dirty="0">
              <a:solidFill>
                <a:schemeClr val="tx2"/>
              </a:solidFill>
            </a:endParaRPr>
          </a:p>
        </p:txBody>
      </p:sp>
      <p:cxnSp>
        <p:nvCxnSpPr>
          <p:cNvPr id="27" name="Curved Connector 26"/>
          <p:cNvCxnSpPr>
            <a:stCxn id="23" idx="2"/>
            <a:endCxn id="20" idx="0"/>
          </p:cNvCxnSpPr>
          <p:nvPr/>
        </p:nvCxnSpPr>
        <p:spPr>
          <a:xfrm rot="16200000" flipH="1">
            <a:off x="7981633" y="2691298"/>
            <a:ext cx="1159548" cy="1548407"/>
          </a:xfrm>
          <a:prstGeom prst="curvedConnector3">
            <a:avLst>
              <a:gd name="adj1" fmla="val 50000"/>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0" name="Curved Connector 29"/>
          <p:cNvCxnSpPr>
            <a:endCxn id="21" idx="1"/>
          </p:cNvCxnSpPr>
          <p:nvPr/>
        </p:nvCxnSpPr>
        <p:spPr>
          <a:xfrm>
            <a:off x="8195707" y="2574429"/>
            <a:ext cx="1967468" cy="1"/>
          </a:xfrm>
          <a:prstGeom prst="curvedConnector3">
            <a:avLst/>
          </a:prstGeom>
          <a:ln>
            <a:tailEnd type="triangle"/>
          </a:ln>
        </p:spPr>
        <p:style>
          <a:lnRef idx="3">
            <a:schemeClr val="accent6"/>
          </a:lnRef>
          <a:fillRef idx="0">
            <a:schemeClr val="accent6"/>
          </a:fillRef>
          <a:effectRef idx="2">
            <a:schemeClr val="accent6"/>
          </a:effectRef>
          <a:fontRef idx="minor">
            <a:schemeClr val="tx1"/>
          </a:fontRef>
        </p:style>
      </p:cxnSp>
      <p:sp>
        <p:nvSpPr>
          <p:cNvPr id="40" name="Rectangle 39"/>
          <p:cNvSpPr/>
          <p:nvPr/>
        </p:nvSpPr>
        <p:spPr>
          <a:xfrm>
            <a:off x="8267699" y="6169843"/>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Kubernetes: Overview</a:t>
            </a:r>
          </a:p>
        </p:txBody>
      </p:sp>
      <p:sp>
        <p:nvSpPr>
          <p:cNvPr id="41" name="Oval 40" title="Section circle"/>
          <p:cNvSpPr/>
          <p:nvPr/>
        </p:nvSpPr>
        <p:spPr>
          <a:xfrm>
            <a:off x="108227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2" name="Oval 41" title="Section circle"/>
          <p:cNvSpPr/>
          <p:nvPr/>
        </p:nvSpPr>
        <p:spPr>
          <a:xfrm>
            <a:off x="1070689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3" name="Oval 42" title="Section circle"/>
          <p:cNvSpPr/>
          <p:nvPr/>
        </p:nvSpPr>
        <p:spPr>
          <a:xfrm>
            <a:off x="1059259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4" name="Oval 43" title="Section circle"/>
          <p:cNvSpPr/>
          <p:nvPr/>
        </p:nvSpPr>
        <p:spPr>
          <a:xfrm>
            <a:off x="111672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5" name="Oval 44" title="Section circle"/>
          <p:cNvSpPr/>
          <p:nvPr/>
        </p:nvSpPr>
        <p:spPr>
          <a:xfrm>
            <a:off x="11051386"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6" name="Oval 45" title="Section circle"/>
          <p:cNvSpPr/>
          <p:nvPr/>
        </p:nvSpPr>
        <p:spPr>
          <a:xfrm>
            <a:off x="109370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7" name="Oval 46" title="Section circle"/>
          <p:cNvSpPr/>
          <p:nvPr/>
        </p:nvSpPr>
        <p:spPr>
          <a:xfrm>
            <a:off x="1151176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8" name="Oval 47" title="Section circle"/>
          <p:cNvSpPr/>
          <p:nvPr/>
        </p:nvSpPr>
        <p:spPr>
          <a:xfrm>
            <a:off x="11395874"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9" name="Oval 48" title="Section circle"/>
          <p:cNvSpPr/>
          <p:nvPr/>
        </p:nvSpPr>
        <p:spPr>
          <a:xfrm>
            <a:off x="112815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50" name="Oval 49" title="Section circle"/>
          <p:cNvSpPr/>
          <p:nvPr/>
        </p:nvSpPr>
        <p:spPr>
          <a:xfrm>
            <a:off x="107084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1" name="Oval 50" title="Section circle"/>
          <p:cNvSpPr/>
          <p:nvPr/>
        </p:nvSpPr>
        <p:spPr>
          <a:xfrm>
            <a:off x="10592598"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2" name="Oval 51" title="Section circle"/>
          <p:cNvSpPr/>
          <p:nvPr/>
        </p:nvSpPr>
        <p:spPr>
          <a:xfrm>
            <a:off x="1162606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53" name="Oval 52" title="Section circle"/>
          <p:cNvSpPr/>
          <p:nvPr/>
        </p:nvSpPr>
        <p:spPr>
          <a:xfrm>
            <a:off x="108227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4" name="Oval 53" title="Section circle"/>
          <p:cNvSpPr/>
          <p:nvPr/>
        </p:nvSpPr>
        <p:spPr>
          <a:xfrm>
            <a:off x="110529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5" name="Oval 54" title="Section circle"/>
          <p:cNvSpPr/>
          <p:nvPr/>
        </p:nvSpPr>
        <p:spPr>
          <a:xfrm>
            <a:off x="10937086"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6" name="Oval 55" title="Section circle"/>
          <p:cNvSpPr/>
          <p:nvPr/>
        </p:nvSpPr>
        <p:spPr>
          <a:xfrm>
            <a:off x="111672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7" name="Oval 56" title="Section circle"/>
          <p:cNvSpPr/>
          <p:nvPr/>
        </p:nvSpPr>
        <p:spPr>
          <a:xfrm>
            <a:off x="113974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8" name="Oval 57" title="Section circle"/>
          <p:cNvSpPr/>
          <p:nvPr/>
        </p:nvSpPr>
        <p:spPr>
          <a:xfrm>
            <a:off x="11281574"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9" name="Oval 58" title="Section circle"/>
          <p:cNvSpPr/>
          <p:nvPr/>
        </p:nvSpPr>
        <p:spPr>
          <a:xfrm>
            <a:off x="115117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168990491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15</a:t>
            </a:fld>
            <a:r>
              <a:rPr lang="en-US" dirty="0" smtClean="0"/>
              <a:t> </a:t>
            </a:r>
            <a:endParaRPr lang="en-US" dirty="0"/>
          </a:p>
        </p:txBody>
      </p:sp>
      <p:sp>
        <p:nvSpPr>
          <p:cNvPr id="4" name="Title 3"/>
          <p:cNvSpPr>
            <a:spLocks noGrp="1"/>
          </p:cNvSpPr>
          <p:nvPr>
            <p:ph type="title"/>
          </p:nvPr>
        </p:nvSpPr>
        <p:spPr/>
        <p:txBody>
          <a:bodyPr/>
          <a:lstStyle/>
          <a:p>
            <a:r>
              <a:rPr lang="en-US" dirty="0" smtClean="0"/>
              <a:t>Kubernetes Architecture </a:t>
            </a:r>
            <a:endParaRPr lang="en-US" dirty="0"/>
          </a:p>
        </p:txBody>
      </p:sp>
      <p:sp>
        <p:nvSpPr>
          <p:cNvPr id="3" name="Rectangle 2"/>
          <p:cNvSpPr/>
          <p:nvPr/>
        </p:nvSpPr>
        <p:spPr>
          <a:xfrm>
            <a:off x="389263" y="1210221"/>
            <a:ext cx="6560334" cy="4484305"/>
          </a:xfrm>
          <a:prstGeom prst="rect">
            <a:avLst/>
          </a:prstGeom>
        </p:spPr>
        <p:txBody>
          <a:bodyPr wrap="square">
            <a:spAutoFit/>
          </a:bodyPr>
          <a:lstStyle/>
          <a:p>
            <a:pPr>
              <a:lnSpc>
                <a:spcPct val="90000"/>
              </a:lnSpc>
              <a:spcAft>
                <a:spcPts val="600"/>
              </a:spcAft>
              <a:buClr>
                <a:schemeClr val="tx1"/>
              </a:buClr>
            </a:pPr>
            <a:r>
              <a:rPr lang="en-US" sz="2400" dirty="0">
                <a:cs typeface="ATT Aleck Sans" panose="020B0503020203020204" pitchFamily="34" charset="0"/>
              </a:rPr>
              <a:t>Kubernetes </a:t>
            </a:r>
            <a:r>
              <a:rPr lang="en-US" sz="2400" dirty="0" smtClean="0">
                <a:cs typeface="ATT Aleck Sans" panose="020B0503020203020204" pitchFamily="34" charset="0"/>
              </a:rPr>
              <a:t>Terminology – </a:t>
            </a:r>
            <a:r>
              <a:rPr lang="en-US" sz="2400" b="1" dirty="0" smtClean="0">
                <a:cs typeface="ATT Aleck Sans" panose="020B0503020203020204" pitchFamily="34" charset="0"/>
              </a:rPr>
              <a:t>LABELS</a:t>
            </a:r>
          </a:p>
          <a:p>
            <a:pPr>
              <a:lnSpc>
                <a:spcPct val="90000"/>
              </a:lnSpc>
              <a:spcAft>
                <a:spcPts val="600"/>
              </a:spcAft>
              <a:buClr>
                <a:schemeClr val="tx1"/>
              </a:buClr>
            </a:pPr>
            <a:r>
              <a:rPr lang="en-US" sz="1400" i="1" dirty="0" smtClean="0">
                <a:solidFill>
                  <a:schemeClr val="tx2"/>
                </a:solidFill>
              </a:rPr>
              <a:t>Labels</a:t>
            </a:r>
            <a:r>
              <a:rPr lang="en-US" sz="1400" dirty="0" smtClean="0">
                <a:solidFill>
                  <a:schemeClr val="tx2"/>
                </a:solidFill>
              </a:rPr>
              <a:t> </a:t>
            </a:r>
            <a:r>
              <a:rPr lang="en-US" sz="1400" dirty="0">
                <a:solidFill>
                  <a:schemeClr val="tx2"/>
                </a:solidFill>
              </a:rPr>
              <a:t>are key/value pairs that are attached to </a:t>
            </a:r>
            <a:r>
              <a:rPr lang="en-US" sz="1400" i="1" dirty="0">
                <a:solidFill>
                  <a:schemeClr val="tx2"/>
                </a:solidFill>
              </a:rPr>
              <a:t>objects</a:t>
            </a:r>
            <a:r>
              <a:rPr lang="en-US" sz="1400" dirty="0">
                <a:solidFill>
                  <a:schemeClr val="tx2"/>
                </a:solidFill>
              </a:rPr>
              <a:t>, such as </a:t>
            </a:r>
            <a:r>
              <a:rPr lang="en-US" sz="1400" i="1" dirty="0">
                <a:solidFill>
                  <a:schemeClr val="tx2"/>
                </a:solidFill>
              </a:rPr>
              <a:t>pods</a:t>
            </a:r>
            <a:r>
              <a:rPr lang="en-US" sz="1400" dirty="0">
                <a:solidFill>
                  <a:schemeClr val="tx2"/>
                </a:solidFill>
              </a:rPr>
              <a:t>. </a:t>
            </a:r>
            <a:endParaRPr lang="he-IL" sz="1400" dirty="0">
              <a:solidFill>
                <a:schemeClr val="tx2"/>
              </a:solidFill>
            </a:endParaRPr>
          </a:p>
          <a:p>
            <a:pPr marL="228600" lvl="2" indent="-228600">
              <a:spcAft>
                <a:spcPts val="800"/>
              </a:spcAft>
              <a:buClr>
                <a:schemeClr val="tx2"/>
              </a:buClr>
              <a:buFont typeface="Lucida Grande"/>
              <a:buChar char="–"/>
            </a:pPr>
            <a:r>
              <a:rPr lang="en-US" sz="1400" dirty="0">
                <a:solidFill>
                  <a:schemeClr val="tx2"/>
                </a:solidFill>
                <a:cs typeface="ATT Aleck Sans" panose="020B0503020203020204" pitchFamily="34" charset="0"/>
              </a:rPr>
              <a:t>Labels are intended to be used to specify identifying attributes of objects that are meaningful and relevant to users, but do not directly imply semantics to the core system. </a:t>
            </a:r>
            <a:endParaRPr lang="he-IL" sz="1400" dirty="0">
              <a:solidFill>
                <a:schemeClr val="tx2"/>
              </a:solidFill>
              <a:cs typeface="ATT Aleck Sans" panose="020B0503020203020204" pitchFamily="34" charset="0"/>
            </a:endParaRPr>
          </a:p>
          <a:p>
            <a:pPr marL="228600" lvl="2" indent="-228600">
              <a:spcAft>
                <a:spcPts val="800"/>
              </a:spcAft>
              <a:buClr>
                <a:schemeClr val="tx2"/>
              </a:buClr>
              <a:buFont typeface="Lucida Grande"/>
              <a:buChar char="–"/>
            </a:pPr>
            <a:r>
              <a:rPr lang="en-US" sz="1400" dirty="0">
                <a:solidFill>
                  <a:schemeClr val="tx2"/>
                </a:solidFill>
                <a:cs typeface="ATT Aleck Sans" panose="020B0503020203020204" pitchFamily="34" charset="0"/>
              </a:rPr>
              <a:t>Labels can be used to organize and to select subsets of objects. </a:t>
            </a:r>
            <a:endParaRPr lang="he-IL" sz="1400" dirty="0">
              <a:solidFill>
                <a:schemeClr val="tx2"/>
              </a:solidFill>
              <a:cs typeface="ATT Aleck Sans" panose="020B0503020203020204" pitchFamily="34" charset="0"/>
            </a:endParaRPr>
          </a:p>
          <a:p>
            <a:pPr marL="228600" lvl="2" indent="-228600">
              <a:spcAft>
                <a:spcPts val="800"/>
              </a:spcAft>
              <a:buClr>
                <a:schemeClr val="tx2"/>
              </a:buClr>
              <a:buFont typeface="Lucida Grande"/>
              <a:buChar char="–"/>
            </a:pPr>
            <a:r>
              <a:rPr lang="en-US" sz="1400" dirty="0">
                <a:solidFill>
                  <a:schemeClr val="tx2"/>
                </a:solidFill>
                <a:cs typeface="ATT Aleck Sans" panose="020B0503020203020204" pitchFamily="34" charset="0"/>
              </a:rPr>
              <a:t>Labels can be attached to objects at creation time and subsequently added and modified at any time. </a:t>
            </a:r>
            <a:endParaRPr lang="he-IL" sz="1400" dirty="0">
              <a:solidFill>
                <a:schemeClr val="tx2"/>
              </a:solidFill>
              <a:cs typeface="ATT Aleck Sans" panose="020B0503020203020204" pitchFamily="34" charset="0"/>
            </a:endParaRPr>
          </a:p>
          <a:p>
            <a:pPr marL="228600" lvl="2" indent="-228600">
              <a:spcAft>
                <a:spcPts val="800"/>
              </a:spcAft>
              <a:buClr>
                <a:schemeClr val="tx2"/>
              </a:buClr>
              <a:buFont typeface="Lucida Grande"/>
              <a:buChar char="–"/>
            </a:pPr>
            <a:r>
              <a:rPr lang="en-US" sz="1400" dirty="0">
                <a:solidFill>
                  <a:schemeClr val="tx2"/>
                </a:solidFill>
                <a:cs typeface="ATT Aleck Sans" panose="020B0503020203020204" pitchFamily="34" charset="0"/>
              </a:rPr>
              <a:t>Each object can have a set of key/value labels defined.  </a:t>
            </a:r>
          </a:p>
          <a:p>
            <a:pPr marL="742950" lvl="3" indent="-285750">
              <a:spcAft>
                <a:spcPts val="800"/>
              </a:spcAft>
              <a:buClr>
                <a:schemeClr val="tx2"/>
              </a:buClr>
              <a:buFont typeface="Wingdings" panose="05000000000000000000" pitchFamily="2" charset="2"/>
              <a:buChar char="§"/>
            </a:pPr>
            <a:r>
              <a:rPr lang="en-US" sz="1400" dirty="0">
                <a:solidFill>
                  <a:schemeClr val="tx2"/>
                </a:solidFill>
                <a:cs typeface="ATT Aleck Sans" panose="020B0503020203020204" pitchFamily="34" charset="0"/>
              </a:rPr>
              <a:t>Each </a:t>
            </a:r>
            <a:r>
              <a:rPr lang="en-US" sz="1400" b="1" i="1" dirty="0">
                <a:solidFill>
                  <a:schemeClr val="tx2"/>
                </a:solidFill>
                <a:cs typeface="ATT Aleck Sans" panose="020B0503020203020204" pitchFamily="34" charset="0"/>
              </a:rPr>
              <a:t>Key</a:t>
            </a:r>
            <a:r>
              <a:rPr lang="en-US" sz="1400" dirty="0">
                <a:solidFill>
                  <a:schemeClr val="tx2"/>
                </a:solidFill>
                <a:cs typeface="ATT Aleck Sans" panose="020B0503020203020204" pitchFamily="34" charset="0"/>
              </a:rPr>
              <a:t> must be unique for a given object.</a:t>
            </a:r>
          </a:p>
          <a:p>
            <a:pPr algn="ctr">
              <a:lnSpc>
                <a:spcPct val="90000"/>
              </a:lnSpc>
              <a:spcAft>
                <a:spcPts val="600"/>
              </a:spcAft>
              <a:buClr>
                <a:schemeClr val="tx1"/>
              </a:buClr>
            </a:pPr>
            <a:endParaRPr lang="en-US" sz="2400" b="1" dirty="0" smtClean="0">
              <a:cs typeface="ATT Aleck Sans" panose="020B0503020203020204" pitchFamily="34" charset="0"/>
            </a:endParaRPr>
          </a:p>
          <a:p>
            <a:pPr algn="ctr">
              <a:lnSpc>
                <a:spcPct val="90000"/>
              </a:lnSpc>
              <a:spcAft>
                <a:spcPts val="600"/>
              </a:spcAft>
              <a:buClr>
                <a:schemeClr val="tx1"/>
              </a:buClr>
            </a:pPr>
            <a:r>
              <a:rPr lang="en-US" sz="2400" b="1" dirty="0" smtClean="0">
                <a:cs typeface="ATT Aleck Sans" panose="020B0503020203020204" pitchFamily="34" charset="0"/>
              </a:rPr>
              <a:t>LABELS</a:t>
            </a:r>
            <a:endParaRPr lang="en-US" dirty="0"/>
          </a:p>
          <a:p>
            <a:pPr algn="ctr">
              <a:spcAft>
                <a:spcPts val="800"/>
              </a:spcAft>
              <a:buClr>
                <a:schemeClr val="tx2"/>
              </a:buClr>
            </a:pPr>
            <a:r>
              <a:rPr lang="en-US" b="1" dirty="0">
                <a:solidFill>
                  <a:schemeClr val="tx2"/>
                </a:solidFill>
                <a:cs typeface="ATT Aleck Sans" panose="020B0503020203020204" pitchFamily="34" charset="0"/>
              </a:rPr>
              <a:t>Metadata with </a:t>
            </a:r>
            <a:r>
              <a:rPr lang="en-US" b="1" dirty="0" smtClean="0">
                <a:solidFill>
                  <a:schemeClr val="tx2"/>
                </a:solidFill>
                <a:cs typeface="ATT Aleck Sans" panose="020B0503020203020204" pitchFamily="34" charset="0"/>
              </a:rPr>
              <a:t>Semantic </a:t>
            </a:r>
            <a:r>
              <a:rPr lang="en-US" b="1" dirty="0">
                <a:solidFill>
                  <a:schemeClr val="tx2"/>
                </a:solidFill>
                <a:cs typeface="ATT Aleck Sans" panose="020B0503020203020204" pitchFamily="34" charset="0"/>
              </a:rPr>
              <a:t>M</a:t>
            </a:r>
            <a:r>
              <a:rPr lang="en-US" b="1" dirty="0" smtClean="0">
                <a:solidFill>
                  <a:schemeClr val="tx2"/>
                </a:solidFill>
                <a:cs typeface="ATT Aleck Sans" panose="020B0503020203020204" pitchFamily="34" charset="0"/>
              </a:rPr>
              <a:t>eaning</a:t>
            </a:r>
            <a:endParaRPr lang="en-US" b="1" dirty="0">
              <a:solidFill>
                <a:schemeClr val="tx2"/>
              </a:solidFill>
              <a:cs typeface="ATT Aleck Sans" panose="020B0503020203020204" pitchFamily="34" charset="0"/>
            </a:endParaRPr>
          </a:p>
          <a:p>
            <a:pPr algn="ctr">
              <a:spcAft>
                <a:spcPts val="800"/>
              </a:spcAft>
              <a:buClr>
                <a:schemeClr val="tx2"/>
              </a:buClr>
            </a:pPr>
            <a:r>
              <a:rPr lang="en-US" b="1" dirty="0">
                <a:solidFill>
                  <a:schemeClr val="tx2"/>
                </a:solidFill>
                <a:cs typeface="ATT Aleck Sans" panose="020B0503020203020204" pitchFamily="34" charset="0"/>
              </a:rPr>
              <a:t>Membership </a:t>
            </a:r>
            <a:r>
              <a:rPr lang="en-US" b="1" dirty="0" smtClean="0">
                <a:solidFill>
                  <a:schemeClr val="tx2"/>
                </a:solidFill>
                <a:cs typeface="ATT Aleck Sans" panose="020B0503020203020204" pitchFamily="34" charset="0"/>
              </a:rPr>
              <a:t>Identifier</a:t>
            </a:r>
            <a:endParaRPr lang="en-US" b="1" dirty="0">
              <a:solidFill>
                <a:schemeClr val="tx2"/>
              </a:solidFill>
              <a:cs typeface="ATT Aleck Sans" panose="020B0503020203020204" pitchFamily="34" charset="0"/>
            </a:endParaRPr>
          </a:p>
        </p:txBody>
      </p:sp>
      <p:sp>
        <p:nvSpPr>
          <p:cNvPr id="8" name="Rounded Rectangle 7"/>
          <p:cNvSpPr/>
          <p:nvPr/>
        </p:nvSpPr>
        <p:spPr>
          <a:xfrm>
            <a:off x="7378700" y="1834945"/>
            <a:ext cx="837090" cy="3084536"/>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Master</a:t>
            </a:r>
            <a:endParaRPr lang="en-US" dirty="0"/>
          </a:p>
        </p:txBody>
      </p:sp>
      <p:sp>
        <p:nvSpPr>
          <p:cNvPr id="9" name="Rounded Rectangle 8"/>
          <p:cNvSpPr/>
          <p:nvPr/>
        </p:nvSpPr>
        <p:spPr>
          <a:xfrm>
            <a:off x="8824862" y="1834945"/>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1</a:t>
            </a:r>
            <a:endParaRPr lang="en-US" dirty="0"/>
          </a:p>
        </p:txBody>
      </p:sp>
      <p:sp>
        <p:nvSpPr>
          <p:cNvPr id="13" name="Rounded Rectangle 12"/>
          <p:cNvSpPr/>
          <p:nvPr/>
        </p:nvSpPr>
        <p:spPr>
          <a:xfrm>
            <a:off x="8824862" y="2915097"/>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2</a:t>
            </a:r>
            <a:endParaRPr lang="en-US" dirty="0"/>
          </a:p>
        </p:txBody>
      </p:sp>
      <p:sp>
        <p:nvSpPr>
          <p:cNvPr id="14" name="Rounded Rectangle 13"/>
          <p:cNvSpPr/>
          <p:nvPr/>
        </p:nvSpPr>
        <p:spPr>
          <a:xfrm>
            <a:off x="8824862" y="3995246"/>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3</a:t>
            </a:r>
            <a:endParaRPr lang="en-US" dirty="0"/>
          </a:p>
        </p:txBody>
      </p:sp>
      <p:sp>
        <p:nvSpPr>
          <p:cNvPr id="15" name="Right Arrow 14"/>
          <p:cNvSpPr/>
          <p:nvPr/>
        </p:nvSpPr>
        <p:spPr>
          <a:xfrm>
            <a:off x="8294448" y="2225884"/>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6" name="Right Arrow 15"/>
          <p:cNvSpPr/>
          <p:nvPr/>
        </p:nvSpPr>
        <p:spPr>
          <a:xfrm>
            <a:off x="8284880" y="3276431"/>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7" name="Right Arrow 16"/>
          <p:cNvSpPr/>
          <p:nvPr/>
        </p:nvSpPr>
        <p:spPr>
          <a:xfrm>
            <a:off x="8255119" y="4356582"/>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8" name="Rounded Rectangle 17"/>
          <p:cNvSpPr/>
          <p:nvPr/>
        </p:nvSpPr>
        <p:spPr>
          <a:xfrm>
            <a:off x="8937146" y="1873859"/>
            <a:ext cx="796925" cy="311306"/>
          </a:xfrm>
          <a:prstGeom prst="round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DB</a:t>
            </a:r>
            <a:endParaRPr lang="en-US" sz="1200" dirty="0"/>
          </a:p>
        </p:txBody>
      </p:sp>
      <p:sp>
        <p:nvSpPr>
          <p:cNvPr id="19" name="Rounded Rectangle 18"/>
          <p:cNvSpPr/>
          <p:nvPr/>
        </p:nvSpPr>
        <p:spPr>
          <a:xfrm>
            <a:off x="8963024" y="3493863"/>
            <a:ext cx="796925" cy="311306"/>
          </a:xfrm>
          <a:prstGeom prst="round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Version 1.0</a:t>
            </a:r>
            <a:endParaRPr lang="en-US" sz="1200" dirty="0"/>
          </a:p>
        </p:txBody>
      </p:sp>
      <p:sp>
        <p:nvSpPr>
          <p:cNvPr id="20" name="Rounded Rectangle 19"/>
          <p:cNvSpPr/>
          <p:nvPr/>
        </p:nvSpPr>
        <p:spPr>
          <a:xfrm>
            <a:off x="8937148" y="4045276"/>
            <a:ext cx="796925" cy="311306"/>
          </a:xfrm>
          <a:prstGeom prst="roundRect">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BE</a:t>
            </a:r>
            <a:endParaRPr lang="en-US" sz="1200" dirty="0"/>
          </a:p>
        </p:txBody>
      </p:sp>
      <p:sp>
        <p:nvSpPr>
          <p:cNvPr id="21" name="Rounded Rectangle 20"/>
          <p:cNvSpPr/>
          <p:nvPr/>
        </p:nvSpPr>
        <p:spPr>
          <a:xfrm>
            <a:off x="10163175" y="2418777"/>
            <a:ext cx="796925" cy="311306"/>
          </a:xfrm>
          <a:prstGeom prst="roundRect">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FE</a:t>
            </a:r>
            <a:endParaRPr lang="en-US" sz="1200" dirty="0"/>
          </a:p>
        </p:txBody>
      </p:sp>
      <p:sp>
        <p:nvSpPr>
          <p:cNvPr id="22" name="Rounded Rectangle 21"/>
          <p:cNvSpPr/>
          <p:nvPr/>
        </p:nvSpPr>
        <p:spPr>
          <a:xfrm>
            <a:off x="8937147" y="2418777"/>
            <a:ext cx="796925" cy="311306"/>
          </a:xfrm>
          <a:prstGeom prst="round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DB</a:t>
            </a:r>
            <a:endParaRPr lang="en-US" sz="1200" dirty="0"/>
          </a:p>
        </p:txBody>
      </p:sp>
      <p:sp>
        <p:nvSpPr>
          <p:cNvPr id="24" name="Rounded Rectangle 23"/>
          <p:cNvSpPr/>
          <p:nvPr/>
        </p:nvSpPr>
        <p:spPr>
          <a:xfrm>
            <a:off x="10191749" y="2957041"/>
            <a:ext cx="796925" cy="311306"/>
          </a:xfrm>
          <a:prstGeom prst="round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Version 1.0</a:t>
            </a:r>
            <a:endParaRPr lang="en-US" sz="1200" dirty="0"/>
          </a:p>
        </p:txBody>
      </p:sp>
      <p:sp>
        <p:nvSpPr>
          <p:cNvPr id="37" name="Rectangle 36"/>
          <p:cNvSpPr/>
          <p:nvPr/>
        </p:nvSpPr>
        <p:spPr>
          <a:xfrm>
            <a:off x="8267699" y="6169843"/>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Kubernetes: Overview</a:t>
            </a:r>
          </a:p>
        </p:txBody>
      </p:sp>
      <p:sp>
        <p:nvSpPr>
          <p:cNvPr id="38" name="Oval 37" title="Section circle"/>
          <p:cNvSpPr/>
          <p:nvPr/>
        </p:nvSpPr>
        <p:spPr>
          <a:xfrm>
            <a:off x="108227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9" name="Oval 38" title="Section circle"/>
          <p:cNvSpPr/>
          <p:nvPr/>
        </p:nvSpPr>
        <p:spPr>
          <a:xfrm>
            <a:off x="1070689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0" name="Oval 39" title="Section circle"/>
          <p:cNvSpPr/>
          <p:nvPr/>
        </p:nvSpPr>
        <p:spPr>
          <a:xfrm>
            <a:off x="1059259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1" name="Oval 40" title="Section circle"/>
          <p:cNvSpPr/>
          <p:nvPr/>
        </p:nvSpPr>
        <p:spPr>
          <a:xfrm>
            <a:off x="111672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2" name="Oval 41" title="Section circle"/>
          <p:cNvSpPr/>
          <p:nvPr/>
        </p:nvSpPr>
        <p:spPr>
          <a:xfrm>
            <a:off x="11051386"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3" name="Oval 42" title="Section circle"/>
          <p:cNvSpPr/>
          <p:nvPr/>
        </p:nvSpPr>
        <p:spPr>
          <a:xfrm>
            <a:off x="109370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4" name="Oval 43" title="Section circle"/>
          <p:cNvSpPr/>
          <p:nvPr/>
        </p:nvSpPr>
        <p:spPr>
          <a:xfrm>
            <a:off x="1151176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5" name="Oval 44" title="Section circle"/>
          <p:cNvSpPr/>
          <p:nvPr/>
        </p:nvSpPr>
        <p:spPr>
          <a:xfrm>
            <a:off x="11395874"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6" name="Oval 45" title="Section circle"/>
          <p:cNvSpPr/>
          <p:nvPr/>
        </p:nvSpPr>
        <p:spPr>
          <a:xfrm>
            <a:off x="112815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7" name="Oval 46" title="Section circle"/>
          <p:cNvSpPr/>
          <p:nvPr/>
        </p:nvSpPr>
        <p:spPr>
          <a:xfrm>
            <a:off x="107084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8" name="Oval 47" title="Section circle"/>
          <p:cNvSpPr/>
          <p:nvPr/>
        </p:nvSpPr>
        <p:spPr>
          <a:xfrm>
            <a:off x="10592598"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9" name="Oval 48" title="Section circle"/>
          <p:cNvSpPr/>
          <p:nvPr/>
        </p:nvSpPr>
        <p:spPr>
          <a:xfrm>
            <a:off x="1162606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50" name="Oval 49" title="Section circle"/>
          <p:cNvSpPr/>
          <p:nvPr/>
        </p:nvSpPr>
        <p:spPr>
          <a:xfrm>
            <a:off x="108227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1" name="Oval 50" title="Section circle"/>
          <p:cNvSpPr/>
          <p:nvPr/>
        </p:nvSpPr>
        <p:spPr>
          <a:xfrm>
            <a:off x="110529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2" name="Oval 51" title="Section circle"/>
          <p:cNvSpPr/>
          <p:nvPr/>
        </p:nvSpPr>
        <p:spPr>
          <a:xfrm>
            <a:off x="10937086"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3" name="Oval 52" title="Section circle"/>
          <p:cNvSpPr/>
          <p:nvPr/>
        </p:nvSpPr>
        <p:spPr>
          <a:xfrm>
            <a:off x="111672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4" name="Oval 53" title="Section circle"/>
          <p:cNvSpPr/>
          <p:nvPr/>
        </p:nvSpPr>
        <p:spPr>
          <a:xfrm>
            <a:off x="113974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5" name="Oval 54" title="Section circle"/>
          <p:cNvSpPr/>
          <p:nvPr/>
        </p:nvSpPr>
        <p:spPr>
          <a:xfrm>
            <a:off x="11281574"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6" name="Oval 55" title="Section circle"/>
          <p:cNvSpPr/>
          <p:nvPr/>
        </p:nvSpPr>
        <p:spPr>
          <a:xfrm>
            <a:off x="115117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180656068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16</a:t>
            </a:fld>
            <a:r>
              <a:rPr lang="en-US" dirty="0" smtClean="0"/>
              <a:t> </a:t>
            </a:r>
            <a:endParaRPr lang="en-US" dirty="0"/>
          </a:p>
        </p:txBody>
      </p:sp>
      <p:sp>
        <p:nvSpPr>
          <p:cNvPr id="4" name="Title 3"/>
          <p:cNvSpPr>
            <a:spLocks noGrp="1"/>
          </p:cNvSpPr>
          <p:nvPr>
            <p:ph type="title"/>
          </p:nvPr>
        </p:nvSpPr>
        <p:spPr/>
        <p:txBody>
          <a:bodyPr/>
          <a:lstStyle/>
          <a:p>
            <a:r>
              <a:rPr lang="en-US" dirty="0" smtClean="0"/>
              <a:t>Kubernetes Architecture </a:t>
            </a:r>
            <a:endParaRPr lang="en-US" dirty="0"/>
          </a:p>
        </p:txBody>
      </p:sp>
      <p:sp>
        <p:nvSpPr>
          <p:cNvPr id="3" name="Rectangle 2"/>
          <p:cNvSpPr/>
          <p:nvPr/>
        </p:nvSpPr>
        <p:spPr>
          <a:xfrm>
            <a:off x="389263" y="1113965"/>
            <a:ext cx="6560334" cy="2645853"/>
          </a:xfrm>
          <a:prstGeom prst="rect">
            <a:avLst/>
          </a:prstGeom>
        </p:spPr>
        <p:txBody>
          <a:bodyPr wrap="square">
            <a:spAutoFit/>
          </a:bodyPr>
          <a:lstStyle/>
          <a:p>
            <a:pPr>
              <a:lnSpc>
                <a:spcPct val="90000"/>
              </a:lnSpc>
              <a:spcAft>
                <a:spcPts val="600"/>
              </a:spcAft>
              <a:buClr>
                <a:schemeClr val="tx1"/>
              </a:buClr>
            </a:pPr>
            <a:r>
              <a:rPr lang="en-US" sz="2400" dirty="0">
                <a:cs typeface="ATT Aleck Sans" panose="020B0503020203020204" pitchFamily="34" charset="0"/>
              </a:rPr>
              <a:t>Kubernetes Terminology </a:t>
            </a:r>
            <a:r>
              <a:rPr lang="en-US" sz="2400" dirty="0" smtClean="0">
                <a:cs typeface="ATT Aleck Sans" panose="020B0503020203020204" pitchFamily="34" charset="0"/>
              </a:rPr>
              <a:t>- </a:t>
            </a:r>
            <a:r>
              <a:rPr lang="en-US" sz="2400" b="1" dirty="0" smtClean="0">
                <a:cs typeface="ATT Aleck Sans" panose="020B0503020203020204" pitchFamily="34" charset="0"/>
              </a:rPr>
              <a:t>SERVICES</a:t>
            </a:r>
            <a:endParaRPr lang="en-US" sz="2400" b="1" dirty="0">
              <a:cs typeface="ATT Aleck Sans" panose="020B0503020203020204" pitchFamily="34" charset="0"/>
            </a:endParaRPr>
          </a:p>
          <a:p>
            <a:endParaRPr lang="en-US" dirty="0"/>
          </a:p>
          <a:p>
            <a:pPr marL="0" lvl="2">
              <a:spcAft>
                <a:spcPts val="800"/>
              </a:spcAft>
              <a:buClr>
                <a:schemeClr val="tx2"/>
              </a:buClr>
            </a:pPr>
            <a:r>
              <a:rPr lang="en-US" sz="1400" dirty="0">
                <a:solidFill>
                  <a:schemeClr val="tx2"/>
                </a:solidFill>
                <a:cs typeface="ATT Aleck Sans" panose="020B0503020203020204" pitchFamily="34" charset="0"/>
              </a:rPr>
              <a:t>A service is a grouping of </a:t>
            </a:r>
            <a:r>
              <a:rPr lang="en-US" sz="1400" dirty="0" smtClean="0">
                <a:solidFill>
                  <a:schemeClr val="tx2"/>
                </a:solidFill>
                <a:cs typeface="ATT Aleck Sans" panose="020B0503020203020204" pitchFamily="34" charset="0"/>
              </a:rPr>
              <a:t>pods </a:t>
            </a:r>
            <a:r>
              <a:rPr lang="en-US" sz="1400" dirty="0">
                <a:solidFill>
                  <a:schemeClr val="tx2"/>
                </a:solidFill>
                <a:cs typeface="ATT Aleck Sans" panose="020B0503020203020204" pitchFamily="34" charset="0"/>
              </a:rPr>
              <a:t>that are running on the </a:t>
            </a:r>
            <a:r>
              <a:rPr lang="en-US" sz="1400" dirty="0" smtClean="0">
                <a:solidFill>
                  <a:schemeClr val="tx2"/>
                </a:solidFill>
                <a:cs typeface="ATT Aleck Sans" panose="020B0503020203020204" pitchFamily="34" charset="0"/>
              </a:rPr>
              <a:t>cluster.</a:t>
            </a:r>
            <a:endParaRPr lang="en-US" sz="1400" dirty="0">
              <a:solidFill>
                <a:schemeClr val="tx2"/>
              </a:solidFill>
              <a:cs typeface="ATT Aleck Sans" panose="020B0503020203020204" pitchFamily="34" charset="0"/>
            </a:endParaRPr>
          </a:p>
          <a:p>
            <a:pPr marL="228600" lvl="2" indent="-228600">
              <a:spcAft>
                <a:spcPts val="800"/>
              </a:spcAft>
              <a:buClr>
                <a:schemeClr val="tx2"/>
              </a:buClr>
              <a:buFont typeface="Lucida Grande"/>
              <a:buChar char="–"/>
            </a:pPr>
            <a:r>
              <a:rPr lang="en-US" sz="1400" dirty="0">
                <a:solidFill>
                  <a:schemeClr val="tx2"/>
                </a:solidFill>
                <a:cs typeface="ATT Aleck Sans" panose="020B0503020203020204" pitchFamily="34" charset="0"/>
              </a:rPr>
              <a:t>Services provide important features that are standardized across the cluster: </a:t>
            </a:r>
          </a:p>
          <a:p>
            <a:pPr marL="742950" lvl="3" indent="-285750">
              <a:spcAft>
                <a:spcPts val="800"/>
              </a:spcAft>
              <a:buClr>
                <a:schemeClr val="tx2"/>
              </a:buClr>
              <a:buFont typeface="Arial" panose="020B0604020202020204" pitchFamily="34" charset="0"/>
              <a:buChar char="•"/>
            </a:pPr>
            <a:r>
              <a:rPr lang="en-US" sz="1400" dirty="0">
                <a:solidFill>
                  <a:schemeClr val="tx2"/>
                </a:solidFill>
                <a:cs typeface="ATT Aleck Sans" panose="020B0503020203020204" pitchFamily="34" charset="0"/>
              </a:rPr>
              <a:t>Load-balancing </a:t>
            </a:r>
          </a:p>
          <a:p>
            <a:pPr marL="742950" lvl="3" indent="-285750">
              <a:spcAft>
                <a:spcPts val="800"/>
              </a:spcAft>
              <a:buClr>
                <a:schemeClr val="tx2"/>
              </a:buClr>
              <a:buFont typeface="Arial" panose="020B0604020202020204" pitchFamily="34" charset="0"/>
              <a:buChar char="•"/>
            </a:pPr>
            <a:r>
              <a:rPr lang="en-US" sz="1400" dirty="0">
                <a:solidFill>
                  <a:schemeClr val="tx2"/>
                </a:solidFill>
                <a:cs typeface="ATT Aleck Sans" panose="020B0503020203020204" pitchFamily="34" charset="0"/>
              </a:rPr>
              <a:t>Service discovery between applications</a:t>
            </a:r>
          </a:p>
          <a:p>
            <a:pPr marL="742950" lvl="3" indent="-285750">
              <a:spcAft>
                <a:spcPts val="800"/>
              </a:spcAft>
              <a:buClr>
                <a:schemeClr val="tx2"/>
              </a:buClr>
              <a:buFont typeface="Arial" panose="020B0604020202020204" pitchFamily="34" charset="0"/>
              <a:buChar char="•"/>
            </a:pPr>
            <a:r>
              <a:rPr lang="en-US" sz="1400" dirty="0">
                <a:solidFill>
                  <a:schemeClr val="tx2"/>
                </a:solidFill>
                <a:cs typeface="ATT Aleck Sans" panose="020B0503020203020204" pitchFamily="34" charset="0"/>
              </a:rPr>
              <a:t>Zero-downtime application </a:t>
            </a:r>
            <a:r>
              <a:rPr lang="en-US" sz="1400" dirty="0" smtClean="0">
                <a:solidFill>
                  <a:schemeClr val="tx2"/>
                </a:solidFill>
                <a:cs typeface="ATT Aleck Sans" panose="020B0503020203020204" pitchFamily="34" charset="0"/>
              </a:rPr>
              <a:t>deployments</a:t>
            </a:r>
            <a:endParaRPr lang="en-US" sz="1400" dirty="0">
              <a:solidFill>
                <a:schemeClr val="tx2"/>
              </a:solidFill>
              <a:cs typeface="ATT Aleck Sans" panose="020B0503020203020204" pitchFamily="34" charset="0"/>
            </a:endParaRPr>
          </a:p>
          <a:p>
            <a:pPr marL="285750" indent="-285750">
              <a:buFont typeface="Arial" charset="0"/>
              <a:buChar char="•"/>
            </a:pPr>
            <a:endParaRPr lang="en-US" dirty="0" smtClean="0">
              <a:solidFill>
                <a:schemeClr val="tx2"/>
              </a:solidFill>
            </a:endParaRPr>
          </a:p>
        </p:txBody>
      </p:sp>
      <p:sp>
        <p:nvSpPr>
          <p:cNvPr id="8" name="Rounded Rectangle 7"/>
          <p:cNvSpPr/>
          <p:nvPr/>
        </p:nvSpPr>
        <p:spPr>
          <a:xfrm>
            <a:off x="7378700" y="1834945"/>
            <a:ext cx="837090" cy="3084536"/>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Master</a:t>
            </a:r>
            <a:endParaRPr lang="en-US" dirty="0"/>
          </a:p>
        </p:txBody>
      </p:sp>
      <p:sp>
        <p:nvSpPr>
          <p:cNvPr id="9" name="Rounded Rectangle 8"/>
          <p:cNvSpPr/>
          <p:nvPr/>
        </p:nvSpPr>
        <p:spPr>
          <a:xfrm>
            <a:off x="8824862" y="1834945"/>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1</a:t>
            </a:r>
            <a:endParaRPr lang="en-US" dirty="0"/>
          </a:p>
        </p:txBody>
      </p:sp>
      <p:sp>
        <p:nvSpPr>
          <p:cNvPr id="13" name="Rounded Rectangle 12"/>
          <p:cNvSpPr/>
          <p:nvPr/>
        </p:nvSpPr>
        <p:spPr>
          <a:xfrm>
            <a:off x="8824862" y="2915097"/>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2</a:t>
            </a:r>
            <a:endParaRPr lang="en-US" dirty="0"/>
          </a:p>
        </p:txBody>
      </p:sp>
      <p:sp>
        <p:nvSpPr>
          <p:cNvPr id="14" name="Rounded Rectangle 13"/>
          <p:cNvSpPr/>
          <p:nvPr/>
        </p:nvSpPr>
        <p:spPr>
          <a:xfrm>
            <a:off x="8824862" y="3995246"/>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3</a:t>
            </a:r>
            <a:endParaRPr lang="en-US" dirty="0"/>
          </a:p>
        </p:txBody>
      </p:sp>
      <p:sp>
        <p:nvSpPr>
          <p:cNvPr id="15" name="Right Arrow 14"/>
          <p:cNvSpPr/>
          <p:nvPr/>
        </p:nvSpPr>
        <p:spPr>
          <a:xfrm>
            <a:off x="8294448" y="2225884"/>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6" name="Right Arrow 15"/>
          <p:cNvSpPr/>
          <p:nvPr/>
        </p:nvSpPr>
        <p:spPr>
          <a:xfrm>
            <a:off x="8284880" y="3276431"/>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7" name="Right Arrow 16"/>
          <p:cNvSpPr/>
          <p:nvPr/>
        </p:nvSpPr>
        <p:spPr>
          <a:xfrm>
            <a:off x="8255119" y="4356582"/>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8" name="Rounded Rectangle 17"/>
          <p:cNvSpPr/>
          <p:nvPr/>
        </p:nvSpPr>
        <p:spPr>
          <a:xfrm>
            <a:off x="8937146" y="1873859"/>
            <a:ext cx="796925" cy="311306"/>
          </a:xfrm>
          <a:prstGeom prst="round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DB SRV</a:t>
            </a:r>
            <a:endParaRPr lang="en-US" sz="1200" dirty="0"/>
          </a:p>
        </p:txBody>
      </p:sp>
      <p:sp>
        <p:nvSpPr>
          <p:cNvPr id="19" name="Rounded Rectangle 18"/>
          <p:cNvSpPr/>
          <p:nvPr/>
        </p:nvSpPr>
        <p:spPr>
          <a:xfrm>
            <a:off x="8963024" y="3493863"/>
            <a:ext cx="796925" cy="311306"/>
          </a:xfrm>
          <a:prstGeom prst="round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sz="1200" dirty="0"/>
          </a:p>
        </p:txBody>
      </p:sp>
      <p:sp>
        <p:nvSpPr>
          <p:cNvPr id="20" name="Rounded Rectangle 19"/>
          <p:cNvSpPr/>
          <p:nvPr/>
        </p:nvSpPr>
        <p:spPr>
          <a:xfrm>
            <a:off x="8937148" y="4045276"/>
            <a:ext cx="796925" cy="311306"/>
          </a:xfrm>
          <a:prstGeom prst="roundRect">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sz="1200" dirty="0"/>
          </a:p>
        </p:txBody>
      </p:sp>
      <p:sp>
        <p:nvSpPr>
          <p:cNvPr id="21" name="Rounded Rectangle 20"/>
          <p:cNvSpPr/>
          <p:nvPr/>
        </p:nvSpPr>
        <p:spPr>
          <a:xfrm>
            <a:off x="10163175" y="2418777"/>
            <a:ext cx="796925" cy="311306"/>
          </a:xfrm>
          <a:prstGeom prst="roundRect">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HTTP SRV</a:t>
            </a:r>
            <a:endParaRPr lang="en-US" sz="1200" dirty="0"/>
          </a:p>
        </p:txBody>
      </p:sp>
      <p:sp>
        <p:nvSpPr>
          <p:cNvPr id="22" name="Rounded Rectangle 21"/>
          <p:cNvSpPr/>
          <p:nvPr/>
        </p:nvSpPr>
        <p:spPr>
          <a:xfrm>
            <a:off x="8937146" y="2406273"/>
            <a:ext cx="796925" cy="311306"/>
          </a:xfrm>
          <a:prstGeom prst="round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sz="1200" dirty="0"/>
          </a:p>
        </p:txBody>
      </p:sp>
      <p:sp>
        <p:nvSpPr>
          <p:cNvPr id="24" name="Rounded Rectangle 23"/>
          <p:cNvSpPr/>
          <p:nvPr/>
        </p:nvSpPr>
        <p:spPr>
          <a:xfrm>
            <a:off x="10191749" y="2957041"/>
            <a:ext cx="796925" cy="311306"/>
          </a:xfrm>
          <a:prstGeom prst="round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HTTPS SRV</a:t>
            </a:r>
            <a:endParaRPr lang="en-US" sz="1200" dirty="0"/>
          </a:p>
        </p:txBody>
      </p:sp>
      <p:sp>
        <p:nvSpPr>
          <p:cNvPr id="50" name="Rectangle 49"/>
          <p:cNvSpPr/>
          <p:nvPr/>
        </p:nvSpPr>
        <p:spPr>
          <a:xfrm>
            <a:off x="8267699" y="6169843"/>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Kubernetes: Overview</a:t>
            </a:r>
          </a:p>
        </p:txBody>
      </p:sp>
      <p:sp>
        <p:nvSpPr>
          <p:cNvPr id="57" name="Oval 56" title="Section circle"/>
          <p:cNvSpPr/>
          <p:nvPr/>
        </p:nvSpPr>
        <p:spPr>
          <a:xfrm>
            <a:off x="108227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8" name="Oval 57" title="Section circle"/>
          <p:cNvSpPr/>
          <p:nvPr/>
        </p:nvSpPr>
        <p:spPr>
          <a:xfrm>
            <a:off x="1070689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9" name="Oval 58" title="Section circle"/>
          <p:cNvSpPr/>
          <p:nvPr/>
        </p:nvSpPr>
        <p:spPr>
          <a:xfrm>
            <a:off x="1059259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60" name="Oval 59" title="Section circle"/>
          <p:cNvSpPr/>
          <p:nvPr/>
        </p:nvSpPr>
        <p:spPr>
          <a:xfrm>
            <a:off x="111672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1" name="Oval 60" title="Section circle"/>
          <p:cNvSpPr/>
          <p:nvPr/>
        </p:nvSpPr>
        <p:spPr>
          <a:xfrm>
            <a:off x="11051386"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2" name="Oval 61" title="Section circle"/>
          <p:cNvSpPr/>
          <p:nvPr/>
        </p:nvSpPr>
        <p:spPr>
          <a:xfrm>
            <a:off x="109370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63" name="Oval 62" title="Section circle"/>
          <p:cNvSpPr/>
          <p:nvPr/>
        </p:nvSpPr>
        <p:spPr>
          <a:xfrm>
            <a:off x="1151176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4" name="Oval 63" title="Section circle"/>
          <p:cNvSpPr/>
          <p:nvPr/>
        </p:nvSpPr>
        <p:spPr>
          <a:xfrm>
            <a:off x="11395874"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5" name="Oval 64" title="Section circle"/>
          <p:cNvSpPr/>
          <p:nvPr/>
        </p:nvSpPr>
        <p:spPr>
          <a:xfrm>
            <a:off x="112815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66" name="Oval 65" title="Section circle"/>
          <p:cNvSpPr/>
          <p:nvPr/>
        </p:nvSpPr>
        <p:spPr>
          <a:xfrm>
            <a:off x="107084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7" name="Oval 66" title="Section circle"/>
          <p:cNvSpPr/>
          <p:nvPr/>
        </p:nvSpPr>
        <p:spPr>
          <a:xfrm>
            <a:off x="10592598" y="401089"/>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8" name="Oval 67" title="Section circle"/>
          <p:cNvSpPr/>
          <p:nvPr/>
        </p:nvSpPr>
        <p:spPr>
          <a:xfrm>
            <a:off x="1162606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69" name="Oval 68" title="Section circle"/>
          <p:cNvSpPr/>
          <p:nvPr/>
        </p:nvSpPr>
        <p:spPr>
          <a:xfrm>
            <a:off x="108227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70" name="Oval 69" title="Section circle"/>
          <p:cNvSpPr/>
          <p:nvPr/>
        </p:nvSpPr>
        <p:spPr>
          <a:xfrm>
            <a:off x="110529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71" name="Oval 70" title="Section circle"/>
          <p:cNvSpPr/>
          <p:nvPr/>
        </p:nvSpPr>
        <p:spPr>
          <a:xfrm>
            <a:off x="10937086"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72" name="Oval 71" title="Section circle"/>
          <p:cNvSpPr/>
          <p:nvPr/>
        </p:nvSpPr>
        <p:spPr>
          <a:xfrm>
            <a:off x="111672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73" name="Oval 72" title="Section circle"/>
          <p:cNvSpPr/>
          <p:nvPr/>
        </p:nvSpPr>
        <p:spPr>
          <a:xfrm>
            <a:off x="113974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74" name="Oval 73" title="Section circle"/>
          <p:cNvSpPr/>
          <p:nvPr/>
        </p:nvSpPr>
        <p:spPr>
          <a:xfrm>
            <a:off x="11281574"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75" name="Oval 74" title="Section circle"/>
          <p:cNvSpPr/>
          <p:nvPr/>
        </p:nvSpPr>
        <p:spPr>
          <a:xfrm>
            <a:off x="115117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72479402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17</a:t>
            </a:fld>
            <a:r>
              <a:rPr lang="en-US" dirty="0" smtClean="0"/>
              <a:t> </a:t>
            </a:r>
            <a:endParaRPr lang="en-US" dirty="0"/>
          </a:p>
        </p:txBody>
      </p:sp>
      <p:sp>
        <p:nvSpPr>
          <p:cNvPr id="4" name="Title 3"/>
          <p:cNvSpPr>
            <a:spLocks noGrp="1"/>
          </p:cNvSpPr>
          <p:nvPr>
            <p:ph type="title"/>
          </p:nvPr>
        </p:nvSpPr>
        <p:spPr/>
        <p:txBody>
          <a:bodyPr/>
          <a:lstStyle/>
          <a:p>
            <a:r>
              <a:rPr lang="en-US" dirty="0" smtClean="0"/>
              <a:t>Kubernetes Architecture </a:t>
            </a:r>
            <a:endParaRPr lang="en-US" dirty="0"/>
          </a:p>
        </p:txBody>
      </p:sp>
      <p:sp>
        <p:nvSpPr>
          <p:cNvPr id="3" name="Rectangle 2"/>
          <p:cNvSpPr/>
          <p:nvPr/>
        </p:nvSpPr>
        <p:spPr>
          <a:xfrm>
            <a:off x="457285" y="1969513"/>
            <a:ext cx="6560334" cy="2728952"/>
          </a:xfrm>
          <a:prstGeom prst="rect">
            <a:avLst/>
          </a:prstGeom>
        </p:spPr>
        <p:txBody>
          <a:bodyPr wrap="square">
            <a:spAutoFit/>
          </a:bodyPr>
          <a:lstStyle/>
          <a:p>
            <a:pPr marL="0" lvl="2">
              <a:spcAft>
                <a:spcPts val="800"/>
              </a:spcAft>
              <a:buClr>
                <a:schemeClr val="tx2"/>
              </a:buClr>
            </a:pPr>
            <a:r>
              <a:rPr lang="en-US" sz="1400" dirty="0" smtClean="0">
                <a:solidFill>
                  <a:schemeClr val="tx2"/>
                </a:solidFill>
                <a:cs typeface="ATT Aleck Sans" panose="020B0503020203020204" pitchFamily="34" charset="0"/>
              </a:rPr>
              <a:t>Config </a:t>
            </a:r>
            <a:r>
              <a:rPr lang="en-US" sz="1400" dirty="0">
                <a:solidFill>
                  <a:schemeClr val="tx2"/>
                </a:solidFill>
                <a:cs typeface="ATT Aleck Sans" panose="020B0503020203020204" pitchFamily="34" charset="0"/>
              </a:rPr>
              <a:t>Maps are used for central </a:t>
            </a:r>
            <a:r>
              <a:rPr lang="en-US" sz="1400" dirty="0" smtClean="0">
                <a:solidFill>
                  <a:schemeClr val="tx2"/>
                </a:solidFill>
                <a:cs typeface="ATT Aleck Sans" panose="020B0503020203020204" pitchFamily="34" charset="0"/>
              </a:rPr>
              <a:t>configuration.</a:t>
            </a:r>
          </a:p>
          <a:p>
            <a:pPr marL="228600" lvl="2" indent="-228600">
              <a:spcAft>
                <a:spcPts val="800"/>
              </a:spcAft>
              <a:buClr>
                <a:schemeClr val="tx2"/>
              </a:buClr>
              <a:buFont typeface="Lucida Grande"/>
              <a:buChar char="–"/>
            </a:pPr>
            <a:r>
              <a:rPr lang="en-US" sz="1400" dirty="0">
                <a:solidFill>
                  <a:schemeClr val="tx2"/>
                </a:solidFill>
                <a:cs typeface="ATT Aleck Sans" panose="020B0503020203020204" pitchFamily="34" charset="0"/>
              </a:rPr>
              <a:t>They can be be assigned to pods.</a:t>
            </a:r>
          </a:p>
          <a:p>
            <a:pPr marL="228600" lvl="2" indent="-228600">
              <a:spcAft>
                <a:spcPts val="800"/>
              </a:spcAft>
              <a:buClr>
                <a:schemeClr val="tx2"/>
              </a:buClr>
              <a:buFont typeface="Lucida Grande"/>
              <a:buChar char="–"/>
            </a:pPr>
            <a:r>
              <a:rPr lang="en-US" sz="1400" dirty="0">
                <a:solidFill>
                  <a:schemeClr val="tx2"/>
                </a:solidFill>
                <a:cs typeface="ATT Aleck Sans" panose="020B0503020203020204" pitchFamily="34" charset="0"/>
              </a:rPr>
              <a:t>They are mainly used for not-secret configuration data.</a:t>
            </a:r>
          </a:p>
          <a:p>
            <a:pPr marL="0" lvl="2" fontAlgn="base">
              <a:spcAft>
                <a:spcPts val="800"/>
              </a:spcAft>
              <a:buClr>
                <a:schemeClr val="tx2"/>
              </a:buClr>
            </a:pPr>
            <a:endParaRPr lang="en-US" sz="1400" dirty="0" smtClean="0">
              <a:solidFill>
                <a:schemeClr val="tx2"/>
              </a:solidFill>
              <a:cs typeface="ATT Aleck Sans" panose="020B0503020203020204" pitchFamily="34" charset="0"/>
            </a:endParaRPr>
          </a:p>
          <a:p>
            <a:pPr marL="0" lvl="2" fontAlgn="base">
              <a:spcAft>
                <a:spcPts val="800"/>
              </a:spcAft>
              <a:buClr>
                <a:schemeClr val="tx2"/>
              </a:buClr>
            </a:pPr>
            <a:r>
              <a:rPr lang="en-US" sz="1400" dirty="0" smtClean="0">
                <a:solidFill>
                  <a:schemeClr val="tx2"/>
                </a:solidFill>
                <a:cs typeface="ATT Aleck Sans" panose="020B0503020203020204" pitchFamily="34" charset="0"/>
              </a:rPr>
              <a:t>Secrets </a:t>
            </a:r>
            <a:r>
              <a:rPr lang="en-US" sz="1400" dirty="0">
                <a:solidFill>
                  <a:schemeClr val="tx2"/>
                </a:solidFill>
                <a:cs typeface="ATT Aleck Sans" panose="020B0503020203020204" pitchFamily="34" charset="0"/>
              </a:rPr>
              <a:t>are the same as Config </a:t>
            </a:r>
            <a:r>
              <a:rPr lang="en-US" sz="1400" dirty="0" smtClean="0">
                <a:solidFill>
                  <a:schemeClr val="tx2"/>
                </a:solidFill>
                <a:cs typeface="ATT Aleck Sans" panose="020B0503020203020204" pitchFamily="34" charset="0"/>
              </a:rPr>
              <a:t>Maps, but are </a:t>
            </a:r>
            <a:r>
              <a:rPr lang="en-US" sz="1400" dirty="0">
                <a:solidFill>
                  <a:schemeClr val="tx2"/>
                </a:solidFill>
                <a:cs typeface="ATT Aleck Sans" panose="020B0503020203020204" pitchFamily="34" charset="0"/>
              </a:rPr>
              <a:t>for things which are actually </a:t>
            </a:r>
            <a:r>
              <a:rPr lang="en-US" sz="1400" dirty="0" smtClean="0">
                <a:solidFill>
                  <a:schemeClr val="tx2"/>
                </a:solidFill>
                <a:cs typeface="ATT Aleck Sans" panose="020B0503020203020204" pitchFamily="34" charset="0"/>
              </a:rPr>
              <a:t>‘secret’… </a:t>
            </a:r>
            <a:r>
              <a:rPr lang="en-US" sz="1400" dirty="0">
                <a:solidFill>
                  <a:schemeClr val="tx2"/>
                </a:solidFill>
                <a:cs typeface="ATT Aleck Sans" panose="020B0503020203020204" pitchFamily="34" charset="0"/>
              </a:rPr>
              <a:t>like API keys, credentials, </a:t>
            </a:r>
            <a:r>
              <a:rPr lang="en-US" sz="1400" dirty="0" smtClean="0">
                <a:solidFill>
                  <a:schemeClr val="tx2"/>
                </a:solidFill>
                <a:cs typeface="ATT Aleck Sans" panose="020B0503020203020204" pitchFamily="34" charset="0"/>
              </a:rPr>
              <a:t>etc.</a:t>
            </a:r>
            <a:r>
              <a:rPr lang="is-IS" sz="1400" dirty="0" smtClean="0">
                <a:solidFill>
                  <a:schemeClr val="tx2"/>
                </a:solidFill>
                <a:cs typeface="ATT Aleck Sans" panose="020B0503020203020204" pitchFamily="34" charset="0"/>
              </a:rPr>
              <a:t>.</a:t>
            </a:r>
            <a:endParaRPr lang="en-US" sz="1400" dirty="0">
              <a:solidFill>
                <a:schemeClr val="tx2"/>
              </a:solidFill>
              <a:cs typeface="ATT Aleck Sans" panose="020B0503020203020204" pitchFamily="34" charset="0"/>
            </a:endParaRPr>
          </a:p>
          <a:p>
            <a:r>
              <a:rPr lang="en-US" dirty="0"/>
              <a:t/>
            </a:r>
            <a:br>
              <a:rPr lang="en-US" dirty="0"/>
            </a:br>
            <a:endParaRPr lang="en-US" dirty="0"/>
          </a:p>
          <a:p>
            <a:endParaRPr lang="en-US" dirty="0" smtClean="0"/>
          </a:p>
        </p:txBody>
      </p:sp>
      <p:sp>
        <p:nvSpPr>
          <p:cNvPr id="8" name="Rounded Rectangle 7"/>
          <p:cNvSpPr/>
          <p:nvPr/>
        </p:nvSpPr>
        <p:spPr>
          <a:xfrm>
            <a:off x="7378700" y="1834945"/>
            <a:ext cx="837090" cy="3084536"/>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Master</a:t>
            </a:r>
            <a:endParaRPr lang="en-US" dirty="0"/>
          </a:p>
        </p:txBody>
      </p:sp>
      <p:sp>
        <p:nvSpPr>
          <p:cNvPr id="9" name="Rounded Rectangle 8"/>
          <p:cNvSpPr/>
          <p:nvPr/>
        </p:nvSpPr>
        <p:spPr>
          <a:xfrm>
            <a:off x="8824862" y="1834945"/>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1</a:t>
            </a:r>
            <a:endParaRPr lang="en-US" dirty="0"/>
          </a:p>
        </p:txBody>
      </p:sp>
      <p:sp>
        <p:nvSpPr>
          <p:cNvPr id="13" name="Rounded Rectangle 12"/>
          <p:cNvSpPr/>
          <p:nvPr/>
        </p:nvSpPr>
        <p:spPr>
          <a:xfrm>
            <a:off x="8824862" y="2915097"/>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2</a:t>
            </a:r>
            <a:endParaRPr lang="en-US" dirty="0"/>
          </a:p>
        </p:txBody>
      </p:sp>
      <p:sp>
        <p:nvSpPr>
          <p:cNvPr id="14" name="Rounded Rectangle 13"/>
          <p:cNvSpPr/>
          <p:nvPr/>
        </p:nvSpPr>
        <p:spPr>
          <a:xfrm>
            <a:off x="8824862" y="3995246"/>
            <a:ext cx="21860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3</a:t>
            </a:r>
            <a:endParaRPr lang="en-US" dirty="0"/>
          </a:p>
        </p:txBody>
      </p:sp>
      <p:sp>
        <p:nvSpPr>
          <p:cNvPr id="15" name="Right Arrow 14"/>
          <p:cNvSpPr/>
          <p:nvPr/>
        </p:nvSpPr>
        <p:spPr>
          <a:xfrm>
            <a:off x="8294448" y="2225884"/>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6" name="Right Arrow 15"/>
          <p:cNvSpPr/>
          <p:nvPr/>
        </p:nvSpPr>
        <p:spPr>
          <a:xfrm>
            <a:off x="8284880" y="3276431"/>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7" name="Right Arrow 16"/>
          <p:cNvSpPr/>
          <p:nvPr/>
        </p:nvSpPr>
        <p:spPr>
          <a:xfrm>
            <a:off x="8255119" y="4356582"/>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8" name="Rounded Rectangle 17"/>
          <p:cNvSpPr/>
          <p:nvPr/>
        </p:nvSpPr>
        <p:spPr>
          <a:xfrm>
            <a:off x="8937146" y="1873859"/>
            <a:ext cx="796925" cy="311306"/>
          </a:xfrm>
          <a:prstGeom prst="round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ConfigMap</a:t>
            </a:r>
            <a:endParaRPr lang="en-US" sz="1200" dirty="0"/>
          </a:p>
        </p:txBody>
      </p:sp>
      <p:sp>
        <p:nvSpPr>
          <p:cNvPr id="19" name="Rounded Rectangle 18"/>
          <p:cNvSpPr/>
          <p:nvPr/>
        </p:nvSpPr>
        <p:spPr>
          <a:xfrm>
            <a:off x="8963024" y="3493863"/>
            <a:ext cx="796925" cy="311306"/>
          </a:xfrm>
          <a:prstGeom prst="round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a:t>ConfigMap</a:t>
            </a:r>
          </a:p>
        </p:txBody>
      </p:sp>
      <p:sp>
        <p:nvSpPr>
          <p:cNvPr id="20" name="Rounded Rectangle 19"/>
          <p:cNvSpPr/>
          <p:nvPr/>
        </p:nvSpPr>
        <p:spPr>
          <a:xfrm>
            <a:off x="8937148" y="4045276"/>
            <a:ext cx="796925" cy="311306"/>
          </a:xfrm>
          <a:prstGeom prst="roundRect">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a:t>ConfigMap</a:t>
            </a:r>
          </a:p>
        </p:txBody>
      </p:sp>
      <p:sp>
        <p:nvSpPr>
          <p:cNvPr id="21" name="Rounded Rectangle 20"/>
          <p:cNvSpPr/>
          <p:nvPr/>
        </p:nvSpPr>
        <p:spPr>
          <a:xfrm>
            <a:off x="10163175" y="2418777"/>
            <a:ext cx="796925" cy="311306"/>
          </a:xfrm>
          <a:prstGeom prst="roundRect">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a:t>ConfigMap</a:t>
            </a:r>
          </a:p>
        </p:txBody>
      </p:sp>
      <p:sp>
        <p:nvSpPr>
          <p:cNvPr id="22" name="Rounded Rectangle 21"/>
          <p:cNvSpPr/>
          <p:nvPr/>
        </p:nvSpPr>
        <p:spPr>
          <a:xfrm>
            <a:off x="8937147" y="2418777"/>
            <a:ext cx="796925" cy="311306"/>
          </a:xfrm>
          <a:prstGeom prst="round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a:t>ConfigMap</a:t>
            </a:r>
          </a:p>
        </p:txBody>
      </p:sp>
      <p:sp>
        <p:nvSpPr>
          <p:cNvPr id="24" name="Rounded Rectangle 23"/>
          <p:cNvSpPr/>
          <p:nvPr/>
        </p:nvSpPr>
        <p:spPr>
          <a:xfrm>
            <a:off x="10191749" y="2957041"/>
            <a:ext cx="796925" cy="311306"/>
          </a:xfrm>
          <a:prstGeom prst="round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a:t>ConfigMap</a:t>
            </a:r>
          </a:p>
        </p:txBody>
      </p:sp>
      <p:sp>
        <p:nvSpPr>
          <p:cNvPr id="37" name="Rectangle 36"/>
          <p:cNvSpPr/>
          <p:nvPr/>
        </p:nvSpPr>
        <p:spPr>
          <a:xfrm>
            <a:off x="8267699" y="6169843"/>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Kubernetes: Overview</a:t>
            </a:r>
          </a:p>
        </p:txBody>
      </p:sp>
      <p:sp>
        <p:nvSpPr>
          <p:cNvPr id="38" name="Rectangle 37"/>
          <p:cNvSpPr/>
          <p:nvPr/>
        </p:nvSpPr>
        <p:spPr>
          <a:xfrm>
            <a:off x="376691" y="1236803"/>
            <a:ext cx="7839099" cy="424732"/>
          </a:xfrm>
          <a:prstGeom prst="rect">
            <a:avLst/>
          </a:prstGeom>
        </p:spPr>
        <p:txBody>
          <a:bodyPr wrap="square">
            <a:spAutoFit/>
          </a:bodyPr>
          <a:lstStyle/>
          <a:p>
            <a:pPr>
              <a:lnSpc>
                <a:spcPct val="90000"/>
              </a:lnSpc>
              <a:spcAft>
                <a:spcPts val="600"/>
              </a:spcAft>
              <a:buClr>
                <a:schemeClr val="tx1"/>
              </a:buClr>
            </a:pPr>
            <a:r>
              <a:rPr lang="en-US" sz="2400" dirty="0">
                <a:cs typeface="ATT Aleck Sans" panose="020B0503020203020204" pitchFamily="34" charset="0"/>
              </a:rPr>
              <a:t>Kubernetes Terminology </a:t>
            </a:r>
            <a:r>
              <a:rPr lang="en-US" sz="2400" dirty="0" smtClean="0">
                <a:cs typeface="ATT Aleck Sans" panose="020B0503020203020204" pitchFamily="34" charset="0"/>
              </a:rPr>
              <a:t>– </a:t>
            </a:r>
            <a:r>
              <a:rPr lang="en-US" sz="2400" b="1" dirty="0" smtClean="0">
                <a:cs typeface="ATT Aleck Sans" panose="020B0503020203020204" pitchFamily="34" charset="0"/>
              </a:rPr>
              <a:t>CONFIG MAPS &amp; SECRETS</a:t>
            </a:r>
            <a:endParaRPr lang="en-US" dirty="0" smtClean="0"/>
          </a:p>
        </p:txBody>
      </p:sp>
      <p:sp>
        <p:nvSpPr>
          <p:cNvPr id="39" name="Oval 38" title="Section circle"/>
          <p:cNvSpPr/>
          <p:nvPr/>
        </p:nvSpPr>
        <p:spPr>
          <a:xfrm>
            <a:off x="108227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0" name="Oval 39" title="Section circle"/>
          <p:cNvSpPr/>
          <p:nvPr/>
        </p:nvSpPr>
        <p:spPr>
          <a:xfrm>
            <a:off x="1070689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1" name="Oval 40" title="Section circle"/>
          <p:cNvSpPr/>
          <p:nvPr/>
        </p:nvSpPr>
        <p:spPr>
          <a:xfrm>
            <a:off x="1059259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2" name="Oval 41" title="Section circle"/>
          <p:cNvSpPr/>
          <p:nvPr/>
        </p:nvSpPr>
        <p:spPr>
          <a:xfrm>
            <a:off x="111672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3" name="Oval 42" title="Section circle"/>
          <p:cNvSpPr/>
          <p:nvPr/>
        </p:nvSpPr>
        <p:spPr>
          <a:xfrm>
            <a:off x="11051386"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4" name="Oval 43" title="Section circle"/>
          <p:cNvSpPr/>
          <p:nvPr/>
        </p:nvSpPr>
        <p:spPr>
          <a:xfrm>
            <a:off x="109370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5" name="Oval 44" title="Section circle"/>
          <p:cNvSpPr/>
          <p:nvPr/>
        </p:nvSpPr>
        <p:spPr>
          <a:xfrm>
            <a:off x="1151176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6" name="Oval 45" title="Section circle"/>
          <p:cNvSpPr/>
          <p:nvPr/>
        </p:nvSpPr>
        <p:spPr>
          <a:xfrm>
            <a:off x="11395874"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7" name="Oval 46" title="Section circle"/>
          <p:cNvSpPr/>
          <p:nvPr/>
        </p:nvSpPr>
        <p:spPr>
          <a:xfrm>
            <a:off x="112815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8" name="Oval 47" title="Section circle"/>
          <p:cNvSpPr/>
          <p:nvPr/>
        </p:nvSpPr>
        <p:spPr>
          <a:xfrm>
            <a:off x="10708486"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9" name="Oval 48" title="Section circle"/>
          <p:cNvSpPr/>
          <p:nvPr/>
        </p:nvSpPr>
        <p:spPr>
          <a:xfrm>
            <a:off x="10592598" y="401089"/>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0" name="Oval 49" title="Section circle"/>
          <p:cNvSpPr/>
          <p:nvPr/>
        </p:nvSpPr>
        <p:spPr>
          <a:xfrm>
            <a:off x="1162606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51" name="Oval 50" title="Section circle"/>
          <p:cNvSpPr/>
          <p:nvPr/>
        </p:nvSpPr>
        <p:spPr>
          <a:xfrm>
            <a:off x="108227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2" name="Oval 51" title="Section circle"/>
          <p:cNvSpPr/>
          <p:nvPr/>
        </p:nvSpPr>
        <p:spPr>
          <a:xfrm>
            <a:off x="110529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3" name="Oval 52" title="Section circle"/>
          <p:cNvSpPr/>
          <p:nvPr/>
        </p:nvSpPr>
        <p:spPr>
          <a:xfrm>
            <a:off x="10937086"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4" name="Oval 53" title="Section circle"/>
          <p:cNvSpPr/>
          <p:nvPr/>
        </p:nvSpPr>
        <p:spPr>
          <a:xfrm>
            <a:off x="111672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5" name="Oval 54" title="Section circle"/>
          <p:cNvSpPr/>
          <p:nvPr/>
        </p:nvSpPr>
        <p:spPr>
          <a:xfrm>
            <a:off x="113974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6" name="Oval 55" title="Section circle"/>
          <p:cNvSpPr/>
          <p:nvPr/>
        </p:nvSpPr>
        <p:spPr>
          <a:xfrm>
            <a:off x="11281574"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7" name="Oval 56" title="Section circle"/>
          <p:cNvSpPr/>
          <p:nvPr/>
        </p:nvSpPr>
        <p:spPr>
          <a:xfrm>
            <a:off x="115117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80421897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18</a:t>
            </a:fld>
            <a:r>
              <a:rPr lang="en-US" dirty="0" smtClean="0"/>
              <a:t> </a:t>
            </a:r>
            <a:endParaRPr lang="en-US" dirty="0"/>
          </a:p>
        </p:txBody>
      </p:sp>
      <p:sp>
        <p:nvSpPr>
          <p:cNvPr id="4" name="Title 3"/>
          <p:cNvSpPr>
            <a:spLocks noGrp="1"/>
          </p:cNvSpPr>
          <p:nvPr>
            <p:ph type="title"/>
          </p:nvPr>
        </p:nvSpPr>
        <p:spPr/>
        <p:txBody>
          <a:bodyPr/>
          <a:lstStyle/>
          <a:p>
            <a:r>
              <a:rPr lang="en-US" dirty="0" smtClean="0"/>
              <a:t>Kubernetes Architecture </a:t>
            </a:r>
            <a:endParaRPr lang="en-US" dirty="0"/>
          </a:p>
        </p:txBody>
      </p:sp>
      <p:sp>
        <p:nvSpPr>
          <p:cNvPr id="3" name="Rectangle 2"/>
          <p:cNvSpPr/>
          <p:nvPr/>
        </p:nvSpPr>
        <p:spPr>
          <a:xfrm>
            <a:off x="389263" y="1003483"/>
            <a:ext cx="6560334" cy="424732"/>
          </a:xfrm>
          <a:prstGeom prst="rect">
            <a:avLst/>
          </a:prstGeom>
        </p:spPr>
        <p:txBody>
          <a:bodyPr wrap="square">
            <a:spAutoFit/>
          </a:bodyPr>
          <a:lstStyle/>
          <a:p>
            <a:pPr>
              <a:lnSpc>
                <a:spcPct val="90000"/>
              </a:lnSpc>
              <a:spcAft>
                <a:spcPts val="600"/>
              </a:spcAft>
              <a:buClr>
                <a:schemeClr val="tx1"/>
              </a:buClr>
            </a:pPr>
            <a:r>
              <a:rPr lang="en-US" sz="2400" dirty="0">
                <a:cs typeface="ATT Aleck Sans" panose="020B0503020203020204" pitchFamily="34" charset="0"/>
              </a:rPr>
              <a:t>Kubernetes First tour </a:t>
            </a:r>
            <a:r>
              <a:rPr lang="en-US" sz="2400" dirty="0" smtClean="0">
                <a:cs typeface="ATT Aleck Sans" panose="020B0503020203020204" pitchFamily="34" charset="0"/>
              </a:rPr>
              <a:t>– </a:t>
            </a:r>
            <a:r>
              <a:rPr lang="en-US" sz="2400" b="1" dirty="0" smtClean="0">
                <a:cs typeface="ATT Aleck Sans" panose="020B0503020203020204" pitchFamily="34" charset="0"/>
              </a:rPr>
              <a:t>Namespaces</a:t>
            </a:r>
            <a:endParaRPr lang="en-US" sz="2400" b="1" dirty="0">
              <a:cs typeface="ATT Aleck Sans" panose="020B0503020203020204" pitchFamily="34" charset="0"/>
            </a:endParaRPr>
          </a:p>
        </p:txBody>
      </p:sp>
      <p:sp>
        <p:nvSpPr>
          <p:cNvPr id="24" name="Rectangle 23"/>
          <p:cNvSpPr/>
          <p:nvPr/>
        </p:nvSpPr>
        <p:spPr>
          <a:xfrm>
            <a:off x="8267699" y="6169843"/>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Kubernetes: Overview</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4029" y="1610382"/>
            <a:ext cx="8721385" cy="4255671"/>
          </a:xfrm>
          <a:prstGeom prst="rect">
            <a:avLst/>
          </a:prstGeom>
        </p:spPr>
      </p:pic>
      <p:sp>
        <p:nvSpPr>
          <p:cNvPr id="25" name="Oval 24" title="Section circle"/>
          <p:cNvSpPr/>
          <p:nvPr/>
        </p:nvSpPr>
        <p:spPr>
          <a:xfrm>
            <a:off x="108227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6" name="Oval 25" title="Section circle"/>
          <p:cNvSpPr/>
          <p:nvPr/>
        </p:nvSpPr>
        <p:spPr>
          <a:xfrm>
            <a:off x="1070689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7" name="Oval 26" title="Section circle"/>
          <p:cNvSpPr/>
          <p:nvPr/>
        </p:nvSpPr>
        <p:spPr>
          <a:xfrm>
            <a:off x="1059259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28" name="Oval 27" title="Section circle"/>
          <p:cNvSpPr/>
          <p:nvPr/>
        </p:nvSpPr>
        <p:spPr>
          <a:xfrm>
            <a:off x="111672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9" name="Oval 28" title="Section circle"/>
          <p:cNvSpPr/>
          <p:nvPr/>
        </p:nvSpPr>
        <p:spPr>
          <a:xfrm>
            <a:off x="11051386"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0" name="Oval 29" title="Section circle"/>
          <p:cNvSpPr/>
          <p:nvPr/>
        </p:nvSpPr>
        <p:spPr>
          <a:xfrm>
            <a:off x="109370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31" name="Oval 30" title="Section circle"/>
          <p:cNvSpPr/>
          <p:nvPr/>
        </p:nvSpPr>
        <p:spPr>
          <a:xfrm>
            <a:off x="1151176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2" name="Oval 31" title="Section circle"/>
          <p:cNvSpPr/>
          <p:nvPr/>
        </p:nvSpPr>
        <p:spPr>
          <a:xfrm>
            <a:off x="11395874"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3" name="Oval 32" title="Section circle"/>
          <p:cNvSpPr/>
          <p:nvPr/>
        </p:nvSpPr>
        <p:spPr>
          <a:xfrm>
            <a:off x="112815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34" name="Oval 33" title="Section circle"/>
          <p:cNvSpPr/>
          <p:nvPr/>
        </p:nvSpPr>
        <p:spPr>
          <a:xfrm>
            <a:off x="10708486"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5" name="Oval 34" title="Section circle"/>
          <p:cNvSpPr/>
          <p:nvPr/>
        </p:nvSpPr>
        <p:spPr>
          <a:xfrm>
            <a:off x="10592598" y="401089"/>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6" name="Oval 35" title="Section circle"/>
          <p:cNvSpPr/>
          <p:nvPr/>
        </p:nvSpPr>
        <p:spPr>
          <a:xfrm>
            <a:off x="1162606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37" name="Oval 36" title="Section circle"/>
          <p:cNvSpPr/>
          <p:nvPr/>
        </p:nvSpPr>
        <p:spPr>
          <a:xfrm>
            <a:off x="10822786"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8" name="Oval 37" title="Section circle"/>
          <p:cNvSpPr/>
          <p:nvPr/>
        </p:nvSpPr>
        <p:spPr>
          <a:xfrm>
            <a:off x="110529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9" name="Oval 38" title="Section circle"/>
          <p:cNvSpPr/>
          <p:nvPr/>
        </p:nvSpPr>
        <p:spPr>
          <a:xfrm>
            <a:off x="10937086"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0" name="Oval 39" title="Section circle"/>
          <p:cNvSpPr/>
          <p:nvPr/>
        </p:nvSpPr>
        <p:spPr>
          <a:xfrm>
            <a:off x="111672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1" name="Oval 40" title="Section circle"/>
          <p:cNvSpPr/>
          <p:nvPr/>
        </p:nvSpPr>
        <p:spPr>
          <a:xfrm>
            <a:off x="113974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2" name="Oval 41" title="Section circle"/>
          <p:cNvSpPr/>
          <p:nvPr/>
        </p:nvSpPr>
        <p:spPr>
          <a:xfrm>
            <a:off x="11281574"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3" name="Oval 42" title="Section circle"/>
          <p:cNvSpPr/>
          <p:nvPr/>
        </p:nvSpPr>
        <p:spPr>
          <a:xfrm>
            <a:off x="115117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128747101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19</a:t>
            </a:fld>
            <a:r>
              <a:rPr lang="en-US" dirty="0" smtClean="0"/>
              <a:t> </a:t>
            </a:r>
            <a:endParaRPr lang="en-US" dirty="0"/>
          </a:p>
        </p:txBody>
      </p:sp>
      <p:sp>
        <p:nvSpPr>
          <p:cNvPr id="4" name="Title 3"/>
          <p:cNvSpPr>
            <a:spLocks noGrp="1"/>
          </p:cNvSpPr>
          <p:nvPr>
            <p:ph type="title"/>
          </p:nvPr>
        </p:nvSpPr>
        <p:spPr/>
        <p:txBody>
          <a:bodyPr/>
          <a:lstStyle/>
          <a:p>
            <a:r>
              <a:rPr lang="en-US" dirty="0" smtClean="0"/>
              <a:t>Kubernetes Architecture </a:t>
            </a:r>
            <a:endParaRPr lang="en-US" dirty="0"/>
          </a:p>
        </p:txBody>
      </p:sp>
      <p:sp>
        <p:nvSpPr>
          <p:cNvPr id="3" name="Rectangle 2"/>
          <p:cNvSpPr/>
          <p:nvPr/>
        </p:nvSpPr>
        <p:spPr>
          <a:xfrm>
            <a:off x="389263" y="1024998"/>
            <a:ext cx="6560334" cy="424732"/>
          </a:xfrm>
          <a:prstGeom prst="rect">
            <a:avLst/>
          </a:prstGeom>
        </p:spPr>
        <p:txBody>
          <a:bodyPr wrap="square">
            <a:spAutoFit/>
          </a:bodyPr>
          <a:lstStyle/>
          <a:p>
            <a:pPr>
              <a:lnSpc>
                <a:spcPct val="90000"/>
              </a:lnSpc>
              <a:spcAft>
                <a:spcPts val="600"/>
              </a:spcAft>
              <a:buClr>
                <a:schemeClr val="tx1"/>
              </a:buClr>
            </a:pPr>
            <a:r>
              <a:rPr lang="en-US" sz="2400" dirty="0">
                <a:cs typeface="ATT Aleck Sans" panose="020B0503020203020204" pitchFamily="34" charset="0"/>
              </a:rPr>
              <a:t>Kubernetes First tour </a:t>
            </a:r>
            <a:r>
              <a:rPr lang="en-US" sz="2400" dirty="0" smtClean="0">
                <a:cs typeface="ATT Aleck Sans" panose="020B0503020203020204" pitchFamily="34" charset="0"/>
              </a:rPr>
              <a:t>– </a:t>
            </a:r>
            <a:r>
              <a:rPr lang="en-US" sz="2400" b="1" dirty="0" smtClean="0">
                <a:cs typeface="ATT Aleck Sans" panose="020B0503020203020204" pitchFamily="34" charset="0"/>
              </a:rPr>
              <a:t>Nodes</a:t>
            </a:r>
            <a:endParaRPr lang="en-US" sz="2400" b="1" dirty="0">
              <a:cs typeface="ATT Aleck Sans" panose="020B0503020203020204" pitchFamily="34" charset="0"/>
            </a:endParaRPr>
          </a:p>
        </p:txBody>
      </p:sp>
      <p:sp>
        <p:nvSpPr>
          <p:cNvPr id="24" name="Rectangle 23"/>
          <p:cNvSpPr/>
          <p:nvPr/>
        </p:nvSpPr>
        <p:spPr>
          <a:xfrm>
            <a:off x="8267699" y="6169843"/>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Kubernetes: Overview</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3097" y="1603575"/>
            <a:ext cx="9116805" cy="4415656"/>
          </a:xfrm>
          <a:prstGeom prst="rect">
            <a:avLst/>
          </a:prstGeom>
        </p:spPr>
      </p:pic>
      <p:sp>
        <p:nvSpPr>
          <p:cNvPr id="25" name="Oval 24" title="Section circle"/>
          <p:cNvSpPr/>
          <p:nvPr/>
        </p:nvSpPr>
        <p:spPr>
          <a:xfrm>
            <a:off x="108227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6" name="Oval 25" title="Section circle"/>
          <p:cNvSpPr/>
          <p:nvPr/>
        </p:nvSpPr>
        <p:spPr>
          <a:xfrm>
            <a:off x="1070689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7" name="Oval 26" title="Section circle"/>
          <p:cNvSpPr/>
          <p:nvPr/>
        </p:nvSpPr>
        <p:spPr>
          <a:xfrm>
            <a:off x="1059259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28" name="Oval 27" title="Section circle"/>
          <p:cNvSpPr/>
          <p:nvPr/>
        </p:nvSpPr>
        <p:spPr>
          <a:xfrm>
            <a:off x="111672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9" name="Oval 28" title="Section circle"/>
          <p:cNvSpPr/>
          <p:nvPr/>
        </p:nvSpPr>
        <p:spPr>
          <a:xfrm>
            <a:off x="11051386"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0" name="Oval 29" title="Section circle"/>
          <p:cNvSpPr/>
          <p:nvPr/>
        </p:nvSpPr>
        <p:spPr>
          <a:xfrm>
            <a:off x="109370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31" name="Oval 30" title="Section circle"/>
          <p:cNvSpPr/>
          <p:nvPr/>
        </p:nvSpPr>
        <p:spPr>
          <a:xfrm>
            <a:off x="1151176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2" name="Oval 31" title="Section circle"/>
          <p:cNvSpPr/>
          <p:nvPr/>
        </p:nvSpPr>
        <p:spPr>
          <a:xfrm>
            <a:off x="11395874"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3" name="Oval 32" title="Section circle"/>
          <p:cNvSpPr/>
          <p:nvPr/>
        </p:nvSpPr>
        <p:spPr>
          <a:xfrm>
            <a:off x="112815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34" name="Oval 33" title="Section circle"/>
          <p:cNvSpPr/>
          <p:nvPr/>
        </p:nvSpPr>
        <p:spPr>
          <a:xfrm>
            <a:off x="10708486"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5" name="Oval 34" title="Section circle"/>
          <p:cNvSpPr/>
          <p:nvPr/>
        </p:nvSpPr>
        <p:spPr>
          <a:xfrm>
            <a:off x="10592598" y="401089"/>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6" name="Oval 35" title="Section circle"/>
          <p:cNvSpPr/>
          <p:nvPr/>
        </p:nvSpPr>
        <p:spPr>
          <a:xfrm>
            <a:off x="1162606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37" name="Oval 36" title="Section circle"/>
          <p:cNvSpPr/>
          <p:nvPr/>
        </p:nvSpPr>
        <p:spPr>
          <a:xfrm>
            <a:off x="10822786"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8" name="Oval 37" title="Section circle"/>
          <p:cNvSpPr/>
          <p:nvPr/>
        </p:nvSpPr>
        <p:spPr>
          <a:xfrm>
            <a:off x="110529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9" name="Oval 38" title="Section circle"/>
          <p:cNvSpPr/>
          <p:nvPr/>
        </p:nvSpPr>
        <p:spPr>
          <a:xfrm>
            <a:off x="10937086" y="401089"/>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0" name="Oval 39" title="Section circle"/>
          <p:cNvSpPr/>
          <p:nvPr/>
        </p:nvSpPr>
        <p:spPr>
          <a:xfrm>
            <a:off x="111672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1" name="Oval 40" title="Section circle"/>
          <p:cNvSpPr/>
          <p:nvPr/>
        </p:nvSpPr>
        <p:spPr>
          <a:xfrm>
            <a:off x="113974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2" name="Oval 41" title="Section circle"/>
          <p:cNvSpPr/>
          <p:nvPr/>
        </p:nvSpPr>
        <p:spPr>
          <a:xfrm>
            <a:off x="11281574"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3" name="Oval 42" title="Section circle"/>
          <p:cNvSpPr/>
          <p:nvPr/>
        </p:nvSpPr>
        <p:spPr>
          <a:xfrm>
            <a:off x="115117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3969205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90939" y="627554"/>
            <a:ext cx="11209064" cy="342206"/>
          </a:xfrm>
        </p:spPr>
        <p:txBody>
          <a:bodyPr/>
          <a:lstStyle/>
          <a:p>
            <a:r>
              <a:rPr lang="en-US" b="1" i="1" dirty="0" smtClean="0"/>
              <a:t>You are HERE!</a:t>
            </a:r>
            <a:endParaRPr lang="en-US" b="1" i="1" dirty="0"/>
          </a:p>
        </p:txBody>
      </p:sp>
      <p:graphicFrame>
        <p:nvGraphicFramePr>
          <p:cNvPr id="6" name="Table 5"/>
          <p:cNvGraphicFramePr>
            <a:graphicFrameLocks noGrp="1"/>
          </p:cNvGraphicFramePr>
          <p:nvPr>
            <p:extLst>
              <p:ext uri="{D42A27DB-BD31-4B8C-83A1-F6EECF244321}">
                <p14:modId xmlns:p14="http://schemas.microsoft.com/office/powerpoint/2010/main" val="3717226820"/>
              </p:ext>
            </p:extLst>
          </p:nvPr>
        </p:nvGraphicFramePr>
        <p:xfrm>
          <a:off x="488897" y="1304925"/>
          <a:ext cx="11211106" cy="4140200"/>
        </p:xfrm>
        <a:graphic>
          <a:graphicData uri="http://schemas.openxmlformats.org/drawingml/2006/table">
            <a:tbl>
              <a:tblPr firstRow="1" bandRow="1">
                <a:tableStyleId>{3B4B98B0-60AC-42C2-AFA5-B58CD77FA1E5}</a:tableStyleId>
              </a:tblPr>
              <a:tblGrid>
                <a:gridCol w="2736903"/>
                <a:gridCol w="8474203"/>
              </a:tblGrid>
              <a:tr h="370840">
                <a:tc>
                  <a:txBody>
                    <a:bodyPr/>
                    <a:lstStyle/>
                    <a:p>
                      <a:r>
                        <a:rPr lang="en-US" sz="1200" b="0" dirty="0" smtClean="0">
                          <a:solidFill>
                            <a:schemeClr val="bg2">
                              <a:lumMod val="50000"/>
                            </a:schemeClr>
                          </a:solidFill>
                        </a:rPr>
                        <a:t>CDP101 – Introduction to MicroServices</a:t>
                      </a:r>
                      <a:endParaRPr lang="en-US" sz="1200" b="0" dirty="0">
                        <a:solidFill>
                          <a:schemeClr val="bg2">
                            <a:lumMod val="50000"/>
                          </a:schemeClr>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endParaRPr lang="en-US" sz="1200" b="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r>
              <a:tr h="370840">
                <a:tc>
                  <a:txBody>
                    <a:bodyPr/>
                    <a:lstStyle/>
                    <a:p>
                      <a:r>
                        <a:rPr lang="en-US" sz="1200" b="0" dirty="0" smtClean="0">
                          <a:solidFill>
                            <a:schemeClr val="bg2">
                              <a:lumMod val="50000"/>
                            </a:schemeClr>
                          </a:solidFill>
                        </a:rPr>
                        <a:t>CDP202 – Domain Driven Design</a:t>
                      </a:r>
                      <a:endParaRPr lang="en-US" sz="1200" b="0" dirty="0">
                        <a:solidFill>
                          <a:schemeClr val="bg2">
                            <a:lumMod val="50000"/>
                          </a:schemeClr>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200" b="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sz="1200" b="0" dirty="0" smtClean="0">
                          <a:solidFill>
                            <a:schemeClr val="bg2">
                              <a:lumMod val="50000"/>
                            </a:schemeClr>
                          </a:solidFill>
                        </a:rPr>
                        <a:t>CDP103</a:t>
                      </a:r>
                      <a:r>
                        <a:rPr lang="en-US" sz="1200" b="0" baseline="0" dirty="0" smtClean="0">
                          <a:solidFill>
                            <a:schemeClr val="bg2">
                              <a:lumMod val="50000"/>
                            </a:schemeClr>
                          </a:solidFill>
                        </a:rPr>
                        <a:t> – Introduction to the Continuous Deployment Platform</a:t>
                      </a:r>
                      <a:endParaRPr lang="en-US" sz="1200" b="0" dirty="0">
                        <a:solidFill>
                          <a:schemeClr val="bg2">
                            <a:lumMod val="50000"/>
                          </a:schemeClr>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200" b="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sz="1200" b="0" dirty="0" smtClean="0">
                          <a:solidFill>
                            <a:schemeClr val="bg2">
                              <a:lumMod val="50000"/>
                            </a:schemeClr>
                          </a:solidFill>
                        </a:rPr>
                        <a:t>CDP104 – Introduction to Standard Tools</a:t>
                      </a:r>
                      <a:r>
                        <a:rPr lang="en-US" sz="1200" b="0" baseline="0" dirty="0" smtClean="0">
                          <a:solidFill>
                            <a:schemeClr val="bg2">
                              <a:lumMod val="50000"/>
                            </a:schemeClr>
                          </a:solidFill>
                        </a:rPr>
                        <a:t> and Frameworks</a:t>
                      </a:r>
                      <a:endParaRPr lang="en-US" sz="1200" b="0" dirty="0">
                        <a:solidFill>
                          <a:schemeClr val="bg2">
                            <a:lumMod val="50000"/>
                          </a:schemeClr>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200" b="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sz="1200" b="0" dirty="0" smtClean="0">
                          <a:solidFill>
                            <a:schemeClr val="bg2">
                              <a:lumMod val="50000"/>
                            </a:schemeClr>
                          </a:solidFill>
                        </a:rPr>
                        <a:t>CDP205 – Using the MicroServices Catalog</a:t>
                      </a:r>
                      <a:endParaRPr lang="en-US" sz="1200" b="0" dirty="0">
                        <a:solidFill>
                          <a:schemeClr val="bg2">
                            <a:lumMod val="50000"/>
                          </a:schemeClr>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200" b="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sz="1200" b="0" dirty="0" smtClean="0">
                          <a:solidFill>
                            <a:schemeClr val="bg2">
                              <a:lumMod val="50000"/>
                            </a:schemeClr>
                          </a:solidFill>
                        </a:rPr>
                        <a:t>CDP206 – Developing an Application Using MicroServices</a:t>
                      </a:r>
                      <a:endParaRPr lang="en-US" sz="1200" b="0" dirty="0">
                        <a:solidFill>
                          <a:schemeClr val="bg2">
                            <a:lumMod val="50000"/>
                          </a:schemeClr>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200" b="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pPr marL="0" algn="l" defTabSz="457200" rtl="0" eaLnBrk="1" latinLnBrk="0" hangingPunct="1"/>
                      <a:r>
                        <a:rPr lang="en-US" sz="1200" b="0" kern="1200" dirty="0" smtClean="0">
                          <a:solidFill>
                            <a:schemeClr val="bg2">
                              <a:lumMod val="50000"/>
                            </a:schemeClr>
                          </a:solidFill>
                          <a:latin typeface="+mn-lt"/>
                          <a:ea typeface="+mn-ea"/>
                          <a:cs typeface="+mn-cs"/>
                        </a:rPr>
                        <a:t>CDP207 – Developing MicroServices</a:t>
                      </a:r>
                      <a:endParaRPr lang="en-US" sz="1200" b="0" kern="1200" dirty="0">
                        <a:solidFill>
                          <a:schemeClr val="bg2">
                            <a:lumMod val="50000"/>
                          </a:schemeClr>
                        </a:solidFill>
                        <a:latin typeface="+mn-lt"/>
                        <a:ea typeface="+mn-ea"/>
                        <a:cs typeface="+mn-cs"/>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200" b="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sz="1200" b="0" dirty="0" smtClean="0">
                          <a:solidFill>
                            <a:schemeClr val="bg2">
                              <a:lumMod val="50000"/>
                            </a:schemeClr>
                          </a:solidFill>
                        </a:rPr>
                        <a:t>CDP308</a:t>
                      </a:r>
                      <a:r>
                        <a:rPr lang="en-US" sz="1200" b="0" baseline="0" dirty="0" smtClean="0">
                          <a:solidFill>
                            <a:schemeClr val="bg2">
                              <a:lumMod val="50000"/>
                            </a:schemeClr>
                          </a:solidFill>
                        </a:rPr>
                        <a:t> – MicroServices Problem Determination and Monitoring</a:t>
                      </a:r>
                      <a:endParaRPr lang="en-US" sz="1200" b="0" dirty="0">
                        <a:solidFill>
                          <a:schemeClr val="bg2">
                            <a:lumMod val="50000"/>
                          </a:schemeClr>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200" b="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pPr marL="0" algn="l" defTabSz="457200" rtl="0" eaLnBrk="1" latinLnBrk="0" hangingPunct="1"/>
                      <a:r>
                        <a:rPr lang="en-US" sz="1200" b="0" kern="1200" dirty="0" smtClean="0">
                          <a:solidFill>
                            <a:schemeClr val="bg2">
                              <a:lumMod val="50000"/>
                            </a:schemeClr>
                          </a:solidFill>
                          <a:latin typeface="+mn-lt"/>
                          <a:ea typeface="+mn-ea"/>
                          <a:cs typeface="+mn-cs"/>
                        </a:rPr>
                        <a:t>CDP409 – Using Docker Containers</a:t>
                      </a:r>
                      <a:endParaRPr lang="en-US" sz="1200" b="0" kern="1200" dirty="0">
                        <a:solidFill>
                          <a:schemeClr val="bg2">
                            <a:lumMod val="50000"/>
                          </a:schemeClr>
                        </a:solidFill>
                        <a:latin typeface="+mn-lt"/>
                        <a:ea typeface="+mn-ea"/>
                        <a:cs typeface="+mn-cs"/>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200" b="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pPr marL="0" algn="l" defTabSz="457200" rtl="0" eaLnBrk="1" latinLnBrk="0" hangingPunct="1"/>
                      <a:r>
                        <a:rPr lang="en-US" sz="1400" b="1" kern="1200" dirty="0" smtClean="0">
                          <a:solidFill>
                            <a:schemeClr val="tx2"/>
                          </a:solidFill>
                          <a:latin typeface="+mn-lt"/>
                          <a:ea typeface="+mn-ea"/>
                          <a:cs typeface="+mn-cs"/>
                        </a:rPr>
                        <a:t>CDP410 – Using Kubernetes</a:t>
                      </a:r>
                      <a:endParaRPr lang="en-US" sz="1400" b="1" kern="1200" dirty="0">
                        <a:solidFill>
                          <a:schemeClr val="tx2"/>
                        </a:solidFill>
                        <a:latin typeface="+mn-lt"/>
                        <a:ea typeface="+mn-ea"/>
                        <a:cs typeface="+mn-cs"/>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endParaRPr lang="en-US" sz="1200" b="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r>
            </a:tbl>
          </a:graphicData>
        </a:graphic>
      </p:graphicFrame>
      <p:sp>
        <p:nvSpPr>
          <p:cNvPr id="7" name="Rectangle 6"/>
          <p:cNvSpPr/>
          <p:nvPr/>
        </p:nvSpPr>
        <p:spPr>
          <a:xfrm>
            <a:off x="3459480" y="1348105"/>
            <a:ext cx="599440" cy="228600"/>
          </a:xfrm>
          <a:prstGeom prst="rect">
            <a:avLst/>
          </a:prstGeom>
          <a:solidFill>
            <a:schemeClr val="tx1">
              <a:lumMod val="40000"/>
              <a:lumOff val="60000"/>
            </a:schemeClr>
          </a:solidFill>
          <a:ln/>
        </p:spPr>
        <p:style>
          <a:lnRef idx="0">
            <a:schemeClr val="accent1"/>
          </a:lnRef>
          <a:fillRef idx="3">
            <a:schemeClr val="accent1"/>
          </a:fillRef>
          <a:effectRef idx="3">
            <a:schemeClr val="accent1"/>
          </a:effectRef>
          <a:fontRef idx="minor">
            <a:schemeClr val="lt1"/>
          </a:fontRef>
        </p:style>
        <p:txBody>
          <a:bodyPr lIns="0" tIns="0" rIns="0" bIns="0" rtlCol="0" anchor="ctr"/>
          <a:lstStyle/>
          <a:p>
            <a:pPr algn="ctr"/>
            <a:r>
              <a:rPr lang="en-US" sz="900" b="1" dirty="0" smtClean="0">
                <a:solidFill>
                  <a:schemeClr val="tx2">
                    <a:lumMod val="75000"/>
                    <a:lumOff val="25000"/>
                  </a:schemeClr>
                </a:solidFill>
              </a:rPr>
              <a:t>101</a:t>
            </a:r>
            <a:endParaRPr lang="en-US" sz="900" b="1" dirty="0">
              <a:solidFill>
                <a:schemeClr val="tx2">
                  <a:lumMod val="75000"/>
                  <a:lumOff val="25000"/>
                </a:schemeClr>
              </a:solidFill>
            </a:endParaRPr>
          </a:p>
        </p:txBody>
      </p:sp>
      <p:sp>
        <p:nvSpPr>
          <p:cNvPr id="8" name="Rectangle 7"/>
          <p:cNvSpPr/>
          <p:nvPr/>
        </p:nvSpPr>
        <p:spPr>
          <a:xfrm>
            <a:off x="4499614" y="1767588"/>
            <a:ext cx="965835" cy="220980"/>
          </a:xfrm>
          <a:prstGeom prst="rect">
            <a:avLst/>
          </a:prstGeom>
          <a:solidFill>
            <a:schemeClr val="tx1">
              <a:lumMod val="40000"/>
              <a:lumOff val="60000"/>
            </a:schemeClr>
          </a:solidFill>
          <a:ln/>
        </p:spPr>
        <p:style>
          <a:lnRef idx="0">
            <a:schemeClr val="accent1"/>
          </a:lnRef>
          <a:fillRef idx="3">
            <a:schemeClr val="accent1"/>
          </a:fillRef>
          <a:effectRef idx="3">
            <a:schemeClr val="accent1"/>
          </a:effectRef>
          <a:fontRef idx="minor">
            <a:schemeClr val="lt1"/>
          </a:fontRef>
        </p:style>
        <p:txBody>
          <a:bodyPr lIns="0" tIns="0" rIns="0" bIns="0" rtlCol="0" anchor="ctr"/>
          <a:lstStyle/>
          <a:p>
            <a:pPr algn="ctr"/>
            <a:r>
              <a:rPr lang="en-US" sz="900" b="1" dirty="0" smtClean="0">
                <a:solidFill>
                  <a:schemeClr val="tx2">
                    <a:lumMod val="75000"/>
                    <a:lumOff val="25000"/>
                  </a:schemeClr>
                </a:solidFill>
              </a:rPr>
              <a:t>202</a:t>
            </a:r>
            <a:endParaRPr lang="en-US" sz="900" b="1" dirty="0">
              <a:solidFill>
                <a:schemeClr val="tx2">
                  <a:lumMod val="75000"/>
                  <a:lumOff val="25000"/>
                </a:schemeClr>
              </a:solidFill>
            </a:endParaRPr>
          </a:p>
        </p:txBody>
      </p:sp>
      <p:sp>
        <p:nvSpPr>
          <p:cNvPr id="9" name="Rectangle 8"/>
          <p:cNvSpPr/>
          <p:nvPr/>
        </p:nvSpPr>
        <p:spPr>
          <a:xfrm>
            <a:off x="4499614" y="2175395"/>
            <a:ext cx="599440" cy="228600"/>
          </a:xfrm>
          <a:prstGeom prst="rect">
            <a:avLst/>
          </a:prstGeom>
          <a:solidFill>
            <a:schemeClr val="tx1">
              <a:lumMod val="40000"/>
              <a:lumOff val="60000"/>
            </a:schemeClr>
          </a:solidFill>
          <a:ln/>
        </p:spPr>
        <p:style>
          <a:lnRef idx="0">
            <a:schemeClr val="accent1"/>
          </a:lnRef>
          <a:fillRef idx="3">
            <a:schemeClr val="accent1"/>
          </a:fillRef>
          <a:effectRef idx="3">
            <a:schemeClr val="accent1"/>
          </a:effectRef>
          <a:fontRef idx="minor">
            <a:schemeClr val="lt1"/>
          </a:fontRef>
        </p:style>
        <p:txBody>
          <a:bodyPr lIns="0" tIns="0" rIns="0" bIns="0" rtlCol="0" anchor="ctr"/>
          <a:lstStyle/>
          <a:p>
            <a:pPr algn="ctr"/>
            <a:r>
              <a:rPr lang="en-US" sz="900" b="1" dirty="0" smtClean="0">
                <a:solidFill>
                  <a:schemeClr val="tx2">
                    <a:lumMod val="75000"/>
                    <a:lumOff val="25000"/>
                  </a:schemeClr>
                </a:solidFill>
              </a:rPr>
              <a:t>103</a:t>
            </a:r>
            <a:endParaRPr lang="en-US" sz="900" b="1" dirty="0">
              <a:solidFill>
                <a:schemeClr val="tx2">
                  <a:lumMod val="75000"/>
                  <a:lumOff val="25000"/>
                </a:schemeClr>
              </a:solidFill>
            </a:endParaRPr>
          </a:p>
        </p:txBody>
      </p:sp>
      <p:sp>
        <p:nvSpPr>
          <p:cNvPr id="10" name="Rectangle 9"/>
          <p:cNvSpPr/>
          <p:nvPr/>
        </p:nvSpPr>
        <p:spPr>
          <a:xfrm>
            <a:off x="5741670" y="3075825"/>
            <a:ext cx="701040" cy="228600"/>
          </a:xfrm>
          <a:prstGeom prst="rect">
            <a:avLst/>
          </a:prstGeom>
          <a:solidFill>
            <a:schemeClr val="tx1">
              <a:lumMod val="40000"/>
              <a:lumOff val="60000"/>
            </a:schemeClr>
          </a:solidFill>
          <a:ln/>
        </p:spPr>
        <p:style>
          <a:lnRef idx="0">
            <a:schemeClr val="accent1"/>
          </a:lnRef>
          <a:fillRef idx="3">
            <a:schemeClr val="accent1"/>
          </a:fillRef>
          <a:effectRef idx="3">
            <a:schemeClr val="accent1"/>
          </a:effectRef>
          <a:fontRef idx="minor">
            <a:schemeClr val="lt1"/>
          </a:fontRef>
        </p:style>
        <p:txBody>
          <a:bodyPr lIns="0" tIns="0" rIns="0" bIns="0" rtlCol="0" anchor="ctr"/>
          <a:lstStyle/>
          <a:p>
            <a:pPr algn="ctr"/>
            <a:r>
              <a:rPr lang="en-US" sz="900" b="1" dirty="0" smtClean="0">
                <a:solidFill>
                  <a:schemeClr val="tx2">
                    <a:lumMod val="75000"/>
                    <a:lumOff val="25000"/>
                  </a:schemeClr>
                </a:solidFill>
              </a:rPr>
              <a:t>205</a:t>
            </a:r>
            <a:endParaRPr lang="en-US" sz="900" b="1" dirty="0">
              <a:solidFill>
                <a:schemeClr val="tx2">
                  <a:lumMod val="75000"/>
                  <a:lumOff val="25000"/>
                </a:schemeClr>
              </a:solidFill>
            </a:endParaRPr>
          </a:p>
        </p:txBody>
      </p:sp>
      <p:sp>
        <p:nvSpPr>
          <p:cNvPr id="11" name="Rectangle 10"/>
          <p:cNvSpPr/>
          <p:nvPr/>
        </p:nvSpPr>
        <p:spPr>
          <a:xfrm>
            <a:off x="4499610" y="2614180"/>
            <a:ext cx="883920" cy="228600"/>
          </a:xfrm>
          <a:prstGeom prst="rect">
            <a:avLst/>
          </a:prstGeom>
          <a:solidFill>
            <a:schemeClr val="tx1">
              <a:lumMod val="40000"/>
              <a:lumOff val="60000"/>
            </a:schemeClr>
          </a:solidFill>
          <a:ln/>
        </p:spPr>
        <p:style>
          <a:lnRef idx="0">
            <a:schemeClr val="accent1"/>
          </a:lnRef>
          <a:fillRef idx="3">
            <a:schemeClr val="accent1"/>
          </a:fillRef>
          <a:effectRef idx="3">
            <a:schemeClr val="accent1"/>
          </a:effectRef>
          <a:fontRef idx="minor">
            <a:schemeClr val="lt1"/>
          </a:fontRef>
        </p:style>
        <p:txBody>
          <a:bodyPr lIns="0" tIns="0" rIns="0" bIns="0" rtlCol="0" anchor="ctr"/>
          <a:lstStyle/>
          <a:p>
            <a:pPr algn="ctr"/>
            <a:r>
              <a:rPr lang="en-US" sz="900" b="1" dirty="0" smtClean="0">
                <a:solidFill>
                  <a:schemeClr val="tx2">
                    <a:lumMod val="75000"/>
                    <a:lumOff val="25000"/>
                  </a:schemeClr>
                </a:solidFill>
              </a:rPr>
              <a:t>104</a:t>
            </a:r>
            <a:endParaRPr lang="en-US" sz="900" b="1" dirty="0">
              <a:solidFill>
                <a:schemeClr val="tx2">
                  <a:lumMod val="75000"/>
                  <a:lumOff val="25000"/>
                </a:schemeClr>
              </a:solidFill>
            </a:endParaRPr>
          </a:p>
        </p:txBody>
      </p:sp>
      <p:sp>
        <p:nvSpPr>
          <p:cNvPr id="12" name="Rectangle 11"/>
          <p:cNvSpPr/>
          <p:nvPr/>
        </p:nvSpPr>
        <p:spPr>
          <a:xfrm>
            <a:off x="6750050" y="3539376"/>
            <a:ext cx="1278890" cy="228600"/>
          </a:xfrm>
          <a:prstGeom prst="rect">
            <a:avLst/>
          </a:prstGeom>
          <a:solidFill>
            <a:schemeClr val="tx1">
              <a:lumMod val="40000"/>
              <a:lumOff val="60000"/>
            </a:schemeClr>
          </a:solidFill>
          <a:ln/>
        </p:spPr>
        <p:style>
          <a:lnRef idx="0">
            <a:schemeClr val="accent1"/>
          </a:lnRef>
          <a:fillRef idx="3">
            <a:schemeClr val="accent1"/>
          </a:fillRef>
          <a:effectRef idx="3">
            <a:schemeClr val="accent1"/>
          </a:effectRef>
          <a:fontRef idx="minor">
            <a:schemeClr val="lt1"/>
          </a:fontRef>
        </p:style>
        <p:txBody>
          <a:bodyPr lIns="0" tIns="0" rIns="0" bIns="0" rtlCol="0" anchor="ctr"/>
          <a:lstStyle/>
          <a:p>
            <a:pPr algn="ctr"/>
            <a:r>
              <a:rPr lang="en-US" sz="900" b="1" dirty="0">
                <a:solidFill>
                  <a:schemeClr val="tx2">
                    <a:lumMod val="75000"/>
                    <a:lumOff val="25000"/>
                  </a:schemeClr>
                </a:solidFill>
              </a:rPr>
              <a:t>206</a:t>
            </a:r>
          </a:p>
        </p:txBody>
      </p:sp>
      <p:sp>
        <p:nvSpPr>
          <p:cNvPr id="13" name="Rectangle 12"/>
          <p:cNvSpPr/>
          <p:nvPr/>
        </p:nvSpPr>
        <p:spPr>
          <a:xfrm>
            <a:off x="8277225" y="3945126"/>
            <a:ext cx="1400175" cy="213013"/>
          </a:xfrm>
          <a:prstGeom prst="rect">
            <a:avLst/>
          </a:prstGeom>
          <a:solidFill>
            <a:schemeClr val="tx1">
              <a:lumMod val="40000"/>
              <a:lumOff val="60000"/>
            </a:schemeClr>
          </a:solidFill>
          <a:ln/>
        </p:spPr>
        <p:style>
          <a:lnRef idx="0">
            <a:schemeClr val="accent1"/>
          </a:lnRef>
          <a:fillRef idx="3">
            <a:schemeClr val="accent1"/>
          </a:fillRef>
          <a:effectRef idx="3">
            <a:schemeClr val="accent1"/>
          </a:effectRef>
          <a:fontRef idx="minor">
            <a:schemeClr val="lt1"/>
          </a:fontRef>
        </p:style>
        <p:txBody>
          <a:bodyPr lIns="0" tIns="0" rIns="0" bIns="0" rtlCol="0" anchor="ctr"/>
          <a:lstStyle/>
          <a:p>
            <a:pPr algn="ctr"/>
            <a:r>
              <a:rPr lang="en-US" sz="900" b="1" dirty="0" smtClean="0">
                <a:solidFill>
                  <a:schemeClr val="tx2">
                    <a:lumMod val="75000"/>
                    <a:lumOff val="25000"/>
                  </a:schemeClr>
                </a:solidFill>
              </a:rPr>
              <a:t>207</a:t>
            </a:r>
            <a:endParaRPr lang="en-US" sz="900" b="1" dirty="0">
              <a:solidFill>
                <a:schemeClr val="tx2">
                  <a:lumMod val="75000"/>
                  <a:lumOff val="25000"/>
                </a:schemeClr>
              </a:solidFill>
            </a:endParaRPr>
          </a:p>
        </p:txBody>
      </p:sp>
      <p:sp>
        <p:nvSpPr>
          <p:cNvPr id="14" name="Rectangle 13"/>
          <p:cNvSpPr/>
          <p:nvPr/>
        </p:nvSpPr>
        <p:spPr>
          <a:xfrm>
            <a:off x="5741670" y="4359661"/>
            <a:ext cx="1046480" cy="228600"/>
          </a:xfrm>
          <a:prstGeom prst="rect">
            <a:avLst/>
          </a:prstGeom>
          <a:solidFill>
            <a:schemeClr val="tx1">
              <a:lumMod val="40000"/>
              <a:lumOff val="60000"/>
            </a:schemeClr>
          </a:solidFill>
          <a:ln/>
        </p:spPr>
        <p:style>
          <a:lnRef idx="0">
            <a:schemeClr val="accent1"/>
          </a:lnRef>
          <a:fillRef idx="3">
            <a:schemeClr val="accent1"/>
          </a:fillRef>
          <a:effectRef idx="3">
            <a:schemeClr val="accent1"/>
          </a:effectRef>
          <a:fontRef idx="minor">
            <a:schemeClr val="lt1"/>
          </a:fontRef>
        </p:style>
        <p:txBody>
          <a:bodyPr lIns="0" tIns="0" rIns="0" bIns="0" rtlCol="0" anchor="ctr"/>
          <a:lstStyle/>
          <a:p>
            <a:pPr algn="ctr"/>
            <a:r>
              <a:rPr lang="en-US" sz="900" b="1" dirty="0" smtClean="0">
                <a:solidFill>
                  <a:schemeClr val="tx2">
                    <a:lumMod val="75000"/>
                    <a:lumOff val="25000"/>
                  </a:schemeClr>
                </a:solidFill>
              </a:rPr>
              <a:t>308</a:t>
            </a:r>
            <a:endParaRPr lang="en-US" sz="900" b="1" dirty="0">
              <a:solidFill>
                <a:schemeClr val="tx2">
                  <a:lumMod val="75000"/>
                  <a:lumOff val="25000"/>
                </a:schemeClr>
              </a:solidFill>
            </a:endParaRPr>
          </a:p>
        </p:txBody>
      </p:sp>
      <p:sp>
        <p:nvSpPr>
          <p:cNvPr id="16" name="Rectangle 15"/>
          <p:cNvSpPr/>
          <p:nvPr/>
        </p:nvSpPr>
        <p:spPr>
          <a:xfrm>
            <a:off x="10165461" y="5140715"/>
            <a:ext cx="995680" cy="223000"/>
          </a:xfrm>
          <a:prstGeom prst="rect">
            <a:avLst/>
          </a:prstGeom>
          <a:solidFill>
            <a:srgbClr val="00B0F0"/>
          </a:solidFill>
          <a:ln/>
        </p:spPr>
        <p:style>
          <a:lnRef idx="0">
            <a:schemeClr val="accent1"/>
          </a:lnRef>
          <a:fillRef idx="3">
            <a:schemeClr val="accent1"/>
          </a:fillRef>
          <a:effectRef idx="3">
            <a:schemeClr val="accent1"/>
          </a:effectRef>
          <a:fontRef idx="minor">
            <a:schemeClr val="lt1"/>
          </a:fontRef>
        </p:style>
        <p:txBody>
          <a:bodyPr lIns="0" tIns="0" rIns="0" bIns="0" rtlCol="0" anchor="ctr"/>
          <a:lstStyle/>
          <a:p>
            <a:pPr algn="ctr"/>
            <a:r>
              <a:rPr lang="en-US" sz="1200" b="1" dirty="0" smtClean="0">
                <a:solidFill>
                  <a:schemeClr val="tx2"/>
                </a:solidFill>
              </a:rPr>
              <a:t>410</a:t>
            </a:r>
            <a:endParaRPr lang="en-US" sz="1200" b="1" dirty="0">
              <a:solidFill>
                <a:schemeClr val="tx2"/>
              </a:solidFill>
            </a:endParaRPr>
          </a:p>
        </p:txBody>
      </p:sp>
      <p:cxnSp>
        <p:nvCxnSpPr>
          <p:cNvPr id="18" name="Elbow Connector 17"/>
          <p:cNvCxnSpPr>
            <a:stCxn id="7" idx="3"/>
            <a:endCxn id="8" idx="1"/>
          </p:cNvCxnSpPr>
          <p:nvPr/>
        </p:nvCxnSpPr>
        <p:spPr>
          <a:xfrm>
            <a:off x="4058920" y="1462405"/>
            <a:ext cx="440694" cy="415673"/>
          </a:xfrm>
          <a:prstGeom prst="bentConnector3">
            <a:avLst>
              <a:gd name="adj1" fmla="val 50000"/>
            </a:avLst>
          </a:prstGeom>
          <a:ln w="12700" cmpd="sng">
            <a:solidFill>
              <a:schemeClr val="tx2"/>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0" name="Elbow Connector 19"/>
          <p:cNvCxnSpPr>
            <a:stCxn id="7" idx="3"/>
            <a:endCxn id="9" idx="1"/>
          </p:cNvCxnSpPr>
          <p:nvPr/>
        </p:nvCxnSpPr>
        <p:spPr>
          <a:xfrm>
            <a:off x="4058920" y="1462405"/>
            <a:ext cx="440694" cy="827290"/>
          </a:xfrm>
          <a:prstGeom prst="bentConnector3">
            <a:avLst>
              <a:gd name="adj1" fmla="val 50000"/>
            </a:avLst>
          </a:prstGeom>
          <a:ln w="12700" cmpd="sng">
            <a:solidFill>
              <a:schemeClr val="tx2"/>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3" name="Elbow Connector 22"/>
          <p:cNvCxnSpPr>
            <a:stCxn id="7" idx="3"/>
            <a:endCxn id="11" idx="1"/>
          </p:cNvCxnSpPr>
          <p:nvPr/>
        </p:nvCxnSpPr>
        <p:spPr>
          <a:xfrm>
            <a:off x="4058920" y="1462405"/>
            <a:ext cx="440690" cy="1266075"/>
          </a:xfrm>
          <a:prstGeom prst="bentConnector3">
            <a:avLst>
              <a:gd name="adj1" fmla="val 50000"/>
            </a:avLst>
          </a:prstGeom>
          <a:ln w="12700" cmpd="sng">
            <a:solidFill>
              <a:schemeClr val="tx2"/>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6" name="Elbow Connector 25"/>
          <p:cNvCxnSpPr>
            <a:stCxn id="11" idx="3"/>
            <a:endCxn id="10" idx="1"/>
          </p:cNvCxnSpPr>
          <p:nvPr/>
        </p:nvCxnSpPr>
        <p:spPr>
          <a:xfrm>
            <a:off x="5383530" y="2728480"/>
            <a:ext cx="358140" cy="461645"/>
          </a:xfrm>
          <a:prstGeom prst="bentConnector3">
            <a:avLst>
              <a:gd name="adj1" fmla="val 50000"/>
            </a:avLst>
          </a:prstGeom>
          <a:ln w="12700" cmpd="sng">
            <a:solidFill>
              <a:schemeClr val="tx2"/>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1" name="Elbow Connector 30"/>
          <p:cNvCxnSpPr>
            <a:stCxn id="10" idx="3"/>
            <a:endCxn id="12" idx="1"/>
          </p:cNvCxnSpPr>
          <p:nvPr/>
        </p:nvCxnSpPr>
        <p:spPr>
          <a:xfrm>
            <a:off x="6442710" y="3190125"/>
            <a:ext cx="307340" cy="463551"/>
          </a:xfrm>
          <a:prstGeom prst="bentConnector3">
            <a:avLst>
              <a:gd name="adj1" fmla="val 50000"/>
            </a:avLst>
          </a:prstGeom>
          <a:ln w="12700" cmpd="sng">
            <a:solidFill>
              <a:schemeClr val="tx2"/>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7" name="Elbow Connector 36"/>
          <p:cNvCxnSpPr>
            <a:stCxn id="11" idx="3"/>
            <a:endCxn id="14" idx="1"/>
          </p:cNvCxnSpPr>
          <p:nvPr/>
        </p:nvCxnSpPr>
        <p:spPr>
          <a:xfrm>
            <a:off x="5383530" y="2728480"/>
            <a:ext cx="358140" cy="1745481"/>
          </a:xfrm>
          <a:prstGeom prst="bentConnector3">
            <a:avLst>
              <a:gd name="adj1" fmla="val 50000"/>
            </a:avLst>
          </a:prstGeom>
          <a:ln w="12700" cmpd="sng">
            <a:solidFill>
              <a:schemeClr val="tx2"/>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0" name="Elbow Connector 39"/>
          <p:cNvCxnSpPr>
            <a:stCxn id="13" idx="3"/>
            <a:endCxn id="15" idx="1"/>
          </p:cNvCxnSpPr>
          <p:nvPr/>
        </p:nvCxnSpPr>
        <p:spPr>
          <a:xfrm>
            <a:off x="9677400" y="4051633"/>
            <a:ext cx="488061" cy="835587"/>
          </a:xfrm>
          <a:prstGeom prst="bentConnector3">
            <a:avLst>
              <a:gd name="adj1" fmla="val 50000"/>
            </a:avLst>
          </a:prstGeom>
          <a:ln w="12700" cmpd="sng">
            <a:solidFill>
              <a:schemeClr val="tx2"/>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5" name="Elbow Connector 44"/>
          <p:cNvCxnSpPr>
            <a:stCxn id="13" idx="3"/>
            <a:endCxn id="16" idx="1"/>
          </p:cNvCxnSpPr>
          <p:nvPr/>
        </p:nvCxnSpPr>
        <p:spPr>
          <a:xfrm>
            <a:off x="9677400" y="4051633"/>
            <a:ext cx="488061" cy="1200582"/>
          </a:xfrm>
          <a:prstGeom prst="bentConnector3">
            <a:avLst>
              <a:gd name="adj1" fmla="val 50000"/>
            </a:avLst>
          </a:prstGeom>
          <a:ln w="12700" cmpd="sng">
            <a:solidFill>
              <a:schemeClr val="tx2"/>
            </a:solidFill>
            <a:tailEnd type="triangle"/>
          </a:ln>
          <a:effectLst/>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10165461" y="4775720"/>
            <a:ext cx="995680" cy="223000"/>
          </a:xfrm>
          <a:prstGeom prst="rect">
            <a:avLst/>
          </a:prstGeom>
          <a:solidFill>
            <a:schemeClr val="tx1">
              <a:lumMod val="40000"/>
              <a:lumOff val="60000"/>
            </a:schemeClr>
          </a:solidFill>
          <a:ln/>
        </p:spPr>
        <p:style>
          <a:lnRef idx="0">
            <a:schemeClr val="accent1"/>
          </a:lnRef>
          <a:fillRef idx="3">
            <a:schemeClr val="accent1"/>
          </a:fillRef>
          <a:effectRef idx="3">
            <a:schemeClr val="accent1"/>
          </a:effectRef>
          <a:fontRef idx="minor">
            <a:schemeClr val="lt1"/>
          </a:fontRef>
        </p:style>
        <p:txBody>
          <a:bodyPr lIns="0" tIns="0" rIns="0" bIns="0" rtlCol="0" anchor="ctr"/>
          <a:lstStyle/>
          <a:p>
            <a:pPr algn="ctr"/>
            <a:r>
              <a:rPr lang="en-US" sz="900" b="1" dirty="0" smtClean="0">
                <a:solidFill>
                  <a:schemeClr val="tx2">
                    <a:lumMod val="75000"/>
                    <a:lumOff val="25000"/>
                  </a:schemeClr>
                </a:solidFill>
              </a:rPr>
              <a:t>409</a:t>
            </a:r>
            <a:endParaRPr lang="en-US" sz="900" b="1" dirty="0">
              <a:solidFill>
                <a:schemeClr val="tx2">
                  <a:lumMod val="75000"/>
                  <a:lumOff val="25000"/>
                </a:schemeClr>
              </a:solidFill>
            </a:endParaRPr>
          </a:p>
        </p:txBody>
      </p:sp>
      <p:cxnSp>
        <p:nvCxnSpPr>
          <p:cNvPr id="108" name="Elbow Connector 107"/>
          <p:cNvCxnSpPr>
            <a:stCxn id="12" idx="3"/>
            <a:endCxn id="13" idx="1"/>
          </p:cNvCxnSpPr>
          <p:nvPr/>
        </p:nvCxnSpPr>
        <p:spPr>
          <a:xfrm>
            <a:off x="8028940" y="3653676"/>
            <a:ext cx="248285" cy="397957"/>
          </a:xfrm>
          <a:prstGeom prst="bentConnector3">
            <a:avLst>
              <a:gd name="adj1" fmla="val 50000"/>
            </a:avLst>
          </a:prstGeom>
          <a:ln w="12700" cmpd="sng">
            <a:solidFill>
              <a:schemeClr val="tx2"/>
            </a:solidFill>
            <a:tailEnd type="triangle"/>
          </a:ln>
          <a:effectLst/>
        </p:spPr>
        <p:style>
          <a:lnRef idx="2">
            <a:schemeClr val="accent1"/>
          </a:lnRef>
          <a:fillRef idx="0">
            <a:schemeClr val="accent1"/>
          </a:fillRef>
          <a:effectRef idx="1">
            <a:schemeClr val="accent1"/>
          </a:effectRef>
          <a:fontRef idx="minor">
            <a:schemeClr val="tx1"/>
          </a:fontRef>
        </p:style>
      </p:cxnSp>
      <p:sp>
        <p:nvSpPr>
          <p:cNvPr id="24" name="Down Arrow 23"/>
          <p:cNvSpPr/>
          <p:nvPr/>
        </p:nvSpPr>
        <p:spPr>
          <a:xfrm rot="5400000">
            <a:off x="11362384" y="4892678"/>
            <a:ext cx="521057" cy="719073"/>
          </a:xfrm>
          <a:prstGeom prst="downArrow">
            <a:avLst/>
          </a:prstGeom>
          <a:solidFill>
            <a:srgbClr val="CF2A2A"/>
          </a:solidFill>
          <a:ln>
            <a:noFill/>
          </a:ln>
          <a:effectLst/>
        </p:spPr>
        <p:style>
          <a:lnRef idx="1">
            <a:schemeClr val="accent1"/>
          </a:lnRef>
          <a:fillRef idx="3">
            <a:schemeClr val="accent1"/>
          </a:fillRef>
          <a:effectRef idx="2">
            <a:schemeClr val="accent1"/>
          </a:effectRef>
          <a:fontRef idx="minor">
            <a:schemeClr val="lt1"/>
          </a:fontRef>
        </p:style>
        <p:txBody>
          <a:bodyPr vert="vert270" lIns="0" tIns="0" rIns="0" bIns="0" rtlCol="0" anchor="ctr"/>
          <a:lstStyle/>
          <a:p>
            <a:pPr algn="ctr"/>
            <a:endParaRPr lang="en-US" sz="800" dirty="0" smtClean="0"/>
          </a:p>
          <a:p>
            <a:pPr algn="ctr"/>
            <a:r>
              <a:rPr lang="en-US" sz="800" dirty="0" smtClean="0"/>
              <a:t>You </a:t>
            </a:r>
            <a:r>
              <a:rPr lang="en-US" sz="800" dirty="0"/>
              <a:t>are </a:t>
            </a:r>
            <a:r>
              <a:rPr lang="en-US" sz="800" dirty="0" smtClean="0"/>
              <a:t>HERE</a:t>
            </a:r>
          </a:p>
          <a:p>
            <a:pPr algn="ctr"/>
            <a:endParaRPr lang="en-US" sz="800" dirty="0"/>
          </a:p>
        </p:txBody>
      </p:sp>
    </p:spTree>
    <p:extLst>
      <p:ext uri="{BB962C8B-B14F-4D97-AF65-F5344CB8AC3E}">
        <p14:creationId xmlns:p14="http://schemas.microsoft.com/office/powerpoint/2010/main" val="417769028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20</a:t>
            </a:fld>
            <a:r>
              <a:rPr lang="en-US" dirty="0" smtClean="0"/>
              <a:t> </a:t>
            </a:r>
            <a:endParaRPr lang="en-US" dirty="0"/>
          </a:p>
        </p:txBody>
      </p:sp>
      <p:sp>
        <p:nvSpPr>
          <p:cNvPr id="4" name="Title 3"/>
          <p:cNvSpPr>
            <a:spLocks noGrp="1"/>
          </p:cNvSpPr>
          <p:nvPr>
            <p:ph type="title"/>
          </p:nvPr>
        </p:nvSpPr>
        <p:spPr/>
        <p:txBody>
          <a:bodyPr/>
          <a:lstStyle/>
          <a:p>
            <a:r>
              <a:rPr lang="en-US" dirty="0" smtClean="0"/>
              <a:t>Kubernetes Architecture </a:t>
            </a:r>
            <a:endParaRPr lang="en-US" dirty="0"/>
          </a:p>
        </p:txBody>
      </p:sp>
      <p:sp>
        <p:nvSpPr>
          <p:cNvPr id="3" name="Rectangle 2"/>
          <p:cNvSpPr/>
          <p:nvPr/>
        </p:nvSpPr>
        <p:spPr>
          <a:xfrm>
            <a:off x="389263" y="1015776"/>
            <a:ext cx="6560334" cy="424732"/>
          </a:xfrm>
          <a:prstGeom prst="rect">
            <a:avLst/>
          </a:prstGeom>
        </p:spPr>
        <p:txBody>
          <a:bodyPr wrap="square">
            <a:spAutoFit/>
          </a:bodyPr>
          <a:lstStyle/>
          <a:p>
            <a:pPr>
              <a:lnSpc>
                <a:spcPct val="90000"/>
              </a:lnSpc>
              <a:spcAft>
                <a:spcPts val="600"/>
              </a:spcAft>
              <a:buClr>
                <a:schemeClr val="tx1"/>
              </a:buClr>
            </a:pPr>
            <a:r>
              <a:rPr lang="en-US" sz="2400" dirty="0">
                <a:cs typeface="ATT Aleck Sans" panose="020B0503020203020204" pitchFamily="34" charset="0"/>
              </a:rPr>
              <a:t>Kubernetes First tour </a:t>
            </a:r>
            <a:r>
              <a:rPr lang="en-US" sz="2400" dirty="0" smtClean="0">
                <a:cs typeface="ATT Aleck Sans" panose="020B0503020203020204" pitchFamily="34" charset="0"/>
              </a:rPr>
              <a:t>– </a:t>
            </a:r>
            <a:r>
              <a:rPr lang="en-US" sz="2400" b="1" dirty="0" smtClean="0">
                <a:cs typeface="ATT Aleck Sans" panose="020B0503020203020204" pitchFamily="34" charset="0"/>
              </a:rPr>
              <a:t>Deployments</a:t>
            </a:r>
            <a:endParaRPr lang="en-US" sz="2400" b="1" dirty="0">
              <a:cs typeface="ATT Aleck Sans" panose="020B0503020203020204" pitchFamily="34" charset="0"/>
            </a:endParaRPr>
          </a:p>
        </p:txBody>
      </p:sp>
      <p:sp>
        <p:nvSpPr>
          <p:cNvPr id="24" name="Rectangle 23"/>
          <p:cNvSpPr/>
          <p:nvPr/>
        </p:nvSpPr>
        <p:spPr>
          <a:xfrm>
            <a:off x="8267699" y="6169843"/>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Kubernetes: Overview</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8397" y="1709870"/>
            <a:ext cx="11699928" cy="3859074"/>
          </a:xfrm>
          <a:prstGeom prst="rect">
            <a:avLst/>
          </a:prstGeom>
        </p:spPr>
      </p:pic>
      <p:sp>
        <p:nvSpPr>
          <p:cNvPr id="44" name="Oval 43" title="Section circle"/>
          <p:cNvSpPr/>
          <p:nvPr/>
        </p:nvSpPr>
        <p:spPr>
          <a:xfrm>
            <a:off x="108227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5" name="Oval 44" title="Section circle"/>
          <p:cNvSpPr/>
          <p:nvPr/>
        </p:nvSpPr>
        <p:spPr>
          <a:xfrm>
            <a:off x="1070689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6" name="Oval 45" title="Section circle"/>
          <p:cNvSpPr/>
          <p:nvPr/>
        </p:nvSpPr>
        <p:spPr>
          <a:xfrm>
            <a:off x="1059259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7" name="Oval 46" title="Section circle"/>
          <p:cNvSpPr/>
          <p:nvPr/>
        </p:nvSpPr>
        <p:spPr>
          <a:xfrm>
            <a:off x="111672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8" name="Oval 47" title="Section circle"/>
          <p:cNvSpPr/>
          <p:nvPr/>
        </p:nvSpPr>
        <p:spPr>
          <a:xfrm>
            <a:off x="11051386"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9" name="Oval 48" title="Section circle"/>
          <p:cNvSpPr/>
          <p:nvPr/>
        </p:nvSpPr>
        <p:spPr>
          <a:xfrm>
            <a:off x="109370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50" name="Oval 49" title="Section circle"/>
          <p:cNvSpPr/>
          <p:nvPr/>
        </p:nvSpPr>
        <p:spPr>
          <a:xfrm>
            <a:off x="1151176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1" name="Oval 50" title="Section circle"/>
          <p:cNvSpPr/>
          <p:nvPr/>
        </p:nvSpPr>
        <p:spPr>
          <a:xfrm>
            <a:off x="11395874"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2" name="Oval 51" title="Section circle"/>
          <p:cNvSpPr/>
          <p:nvPr/>
        </p:nvSpPr>
        <p:spPr>
          <a:xfrm>
            <a:off x="112815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53" name="Oval 52" title="Section circle"/>
          <p:cNvSpPr/>
          <p:nvPr/>
        </p:nvSpPr>
        <p:spPr>
          <a:xfrm>
            <a:off x="10708486"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4" name="Oval 53" title="Section circle"/>
          <p:cNvSpPr/>
          <p:nvPr/>
        </p:nvSpPr>
        <p:spPr>
          <a:xfrm>
            <a:off x="10592598" y="401089"/>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5" name="Oval 54" title="Section circle"/>
          <p:cNvSpPr/>
          <p:nvPr/>
        </p:nvSpPr>
        <p:spPr>
          <a:xfrm>
            <a:off x="1162606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56" name="Oval 55" title="Section circle"/>
          <p:cNvSpPr/>
          <p:nvPr/>
        </p:nvSpPr>
        <p:spPr>
          <a:xfrm>
            <a:off x="10822786"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7" name="Oval 56" title="Section circle"/>
          <p:cNvSpPr/>
          <p:nvPr/>
        </p:nvSpPr>
        <p:spPr>
          <a:xfrm>
            <a:off x="11052974"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8" name="Oval 57" title="Section circle"/>
          <p:cNvSpPr/>
          <p:nvPr/>
        </p:nvSpPr>
        <p:spPr>
          <a:xfrm>
            <a:off x="10937086" y="401089"/>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9" name="Oval 58" title="Section circle"/>
          <p:cNvSpPr/>
          <p:nvPr/>
        </p:nvSpPr>
        <p:spPr>
          <a:xfrm>
            <a:off x="111672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0" name="Oval 59" title="Section circle"/>
          <p:cNvSpPr/>
          <p:nvPr/>
        </p:nvSpPr>
        <p:spPr>
          <a:xfrm>
            <a:off x="113974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1" name="Oval 60" title="Section circle"/>
          <p:cNvSpPr/>
          <p:nvPr/>
        </p:nvSpPr>
        <p:spPr>
          <a:xfrm>
            <a:off x="11281574"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2" name="Oval 61" title="Section circle"/>
          <p:cNvSpPr/>
          <p:nvPr/>
        </p:nvSpPr>
        <p:spPr>
          <a:xfrm>
            <a:off x="115117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205386597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21</a:t>
            </a:fld>
            <a:r>
              <a:rPr lang="en-US" dirty="0" smtClean="0"/>
              <a:t> </a:t>
            </a:r>
            <a:endParaRPr lang="en-US" dirty="0"/>
          </a:p>
        </p:txBody>
      </p:sp>
      <p:sp>
        <p:nvSpPr>
          <p:cNvPr id="4" name="Title 3"/>
          <p:cNvSpPr>
            <a:spLocks noGrp="1"/>
          </p:cNvSpPr>
          <p:nvPr>
            <p:ph type="title"/>
          </p:nvPr>
        </p:nvSpPr>
        <p:spPr/>
        <p:txBody>
          <a:bodyPr/>
          <a:lstStyle/>
          <a:p>
            <a:r>
              <a:rPr lang="en-US" dirty="0" smtClean="0"/>
              <a:t>Kubernetes Architecture </a:t>
            </a:r>
            <a:endParaRPr lang="en-US" dirty="0"/>
          </a:p>
        </p:txBody>
      </p:sp>
      <p:sp>
        <p:nvSpPr>
          <p:cNvPr id="3" name="Rectangle 2"/>
          <p:cNvSpPr/>
          <p:nvPr/>
        </p:nvSpPr>
        <p:spPr>
          <a:xfrm>
            <a:off x="389263" y="1003484"/>
            <a:ext cx="6560334" cy="424732"/>
          </a:xfrm>
          <a:prstGeom prst="rect">
            <a:avLst/>
          </a:prstGeom>
        </p:spPr>
        <p:txBody>
          <a:bodyPr wrap="square">
            <a:spAutoFit/>
          </a:bodyPr>
          <a:lstStyle/>
          <a:p>
            <a:pPr>
              <a:lnSpc>
                <a:spcPct val="90000"/>
              </a:lnSpc>
              <a:spcAft>
                <a:spcPts val="600"/>
              </a:spcAft>
              <a:buClr>
                <a:schemeClr val="tx1"/>
              </a:buClr>
            </a:pPr>
            <a:r>
              <a:rPr lang="en-US" sz="2400" dirty="0">
                <a:cs typeface="ATT Aleck Sans" panose="020B0503020203020204" pitchFamily="34" charset="0"/>
              </a:rPr>
              <a:t>Kubernetes First tour </a:t>
            </a:r>
            <a:r>
              <a:rPr lang="en-US" sz="2400" dirty="0" smtClean="0">
                <a:cs typeface="ATT Aleck Sans" panose="020B0503020203020204" pitchFamily="34" charset="0"/>
              </a:rPr>
              <a:t>– </a:t>
            </a:r>
            <a:r>
              <a:rPr lang="en-US" sz="2400" b="1" dirty="0" smtClean="0">
                <a:cs typeface="ATT Aleck Sans" panose="020B0503020203020204" pitchFamily="34" charset="0"/>
              </a:rPr>
              <a:t>Replica Sets</a:t>
            </a:r>
            <a:endParaRPr lang="en-US" sz="2400" b="1" dirty="0">
              <a:cs typeface="ATT Aleck Sans" panose="020B0503020203020204" pitchFamily="34" charset="0"/>
            </a:endParaRPr>
          </a:p>
        </p:txBody>
      </p:sp>
      <p:sp>
        <p:nvSpPr>
          <p:cNvPr id="24" name="Rectangle 23"/>
          <p:cNvSpPr/>
          <p:nvPr/>
        </p:nvSpPr>
        <p:spPr>
          <a:xfrm>
            <a:off x="8267699" y="6169843"/>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Kubernetes: Overview</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7378" y="1609125"/>
            <a:ext cx="10765139" cy="3558398"/>
          </a:xfrm>
          <a:prstGeom prst="rect">
            <a:avLst/>
          </a:prstGeom>
        </p:spPr>
      </p:pic>
      <p:sp>
        <p:nvSpPr>
          <p:cNvPr id="44" name="Oval 43" title="Section circle"/>
          <p:cNvSpPr/>
          <p:nvPr/>
        </p:nvSpPr>
        <p:spPr>
          <a:xfrm>
            <a:off x="108227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5" name="Oval 44" title="Section circle"/>
          <p:cNvSpPr/>
          <p:nvPr/>
        </p:nvSpPr>
        <p:spPr>
          <a:xfrm>
            <a:off x="1070689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6" name="Oval 45" title="Section circle"/>
          <p:cNvSpPr/>
          <p:nvPr/>
        </p:nvSpPr>
        <p:spPr>
          <a:xfrm>
            <a:off x="1059259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7" name="Oval 46" title="Section circle"/>
          <p:cNvSpPr/>
          <p:nvPr/>
        </p:nvSpPr>
        <p:spPr>
          <a:xfrm>
            <a:off x="111672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8" name="Oval 47" title="Section circle"/>
          <p:cNvSpPr/>
          <p:nvPr/>
        </p:nvSpPr>
        <p:spPr>
          <a:xfrm>
            <a:off x="11051386"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9" name="Oval 48" title="Section circle"/>
          <p:cNvSpPr/>
          <p:nvPr/>
        </p:nvSpPr>
        <p:spPr>
          <a:xfrm>
            <a:off x="109370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50" name="Oval 49" title="Section circle"/>
          <p:cNvSpPr/>
          <p:nvPr/>
        </p:nvSpPr>
        <p:spPr>
          <a:xfrm>
            <a:off x="1151176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1" name="Oval 50" title="Section circle"/>
          <p:cNvSpPr/>
          <p:nvPr/>
        </p:nvSpPr>
        <p:spPr>
          <a:xfrm>
            <a:off x="11395874"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2" name="Oval 51" title="Section circle"/>
          <p:cNvSpPr/>
          <p:nvPr/>
        </p:nvSpPr>
        <p:spPr>
          <a:xfrm>
            <a:off x="112815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53" name="Oval 52" title="Section circle"/>
          <p:cNvSpPr/>
          <p:nvPr/>
        </p:nvSpPr>
        <p:spPr>
          <a:xfrm>
            <a:off x="10708486"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4" name="Oval 53" title="Section circle"/>
          <p:cNvSpPr/>
          <p:nvPr/>
        </p:nvSpPr>
        <p:spPr>
          <a:xfrm>
            <a:off x="10592598" y="401089"/>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5" name="Oval 54" title="Section circle"/>
          <p:cNvSpPr/>
          <p:nvPr/>
        </p:nvSpPr>
        <p:spPr>
          <a:xfrm>
            <a:off x="1162606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56" name="Oval 55" title="Section circle"/>
          <p:cNvSpPr/>
          <p:nvPr/>
        </p:nvSpPr>
        <p:spPr>
          <a:xfrm>
            <a:off x="10822786"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7" name="Oval 56" title="Section circle"/>
          <p:cNvSpPr/>
          <p:nvPr/>
        </p:nvSpPr>
        <p:spPr>
          <a:xfrm>
            <a:off x="11052974"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8" name="Oval 57" title="Section circle"/>
          <p:cNvSpPr/>
          <p:nvPr/>
        </p:nvSpPr>
        <p:spPr>
          <a:xfrm>
            <a:off x="10937086" y="401089"/>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9" name="Oval 58" title="Section circle"/>
          <p:cNvSpPr/>
          <p:nvPr/>
        </p:nvSpPr>
        <p:spPr>
          <a:xfrm>
            <a:off x="11167274"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0" name="Oval 59" title="Section circle"/>
          <p:cNvSpPr/>
          <p:nvPr/>
        </p:nvSpPr>
        <p:spPr>
          <a:xfrm>
            <a:off x="113974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1" name="Oval 60" title="Section circle"/>
          <p:cNvSpPr/>
          <p:nvPr/>
        </p:nvSpPr>
        <p:spPr>
          <a:xfrm>
            <a:off x="11281574"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2" name="Oval 61" title="Section circle"/>
          <p:cNvSpPr/>
          <p:nvPr/>
        </p:nvSpPr>
        <p:spPr>
          <a:xfrm>
            <a:off x="115117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45404740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22</a:t>
            </a:fld>
            <a:r>
              <a:rPr lang="en-US" dirty="0" smtClean="0"/>
              <a:t> </a:t>
            </a:r>
            <a:endParaRPr lang="en-US" dirty="0"/>
          </a:p>
        </p:txBody>
      </p:sp>
      <p:sp>
        <p:nvSpPr>
          <p:cNvPr id="4" name="Title 3"/>
          <p:cNvSpPr>
            <a:spLocks noGrp="1"/>
          </p:cNvSpPr>
          <p:nvPr>
            <p:ph type="title"/>
          </p:nvPr>
        </p:nvSpPr>
        <p:spPr/>
        <p:txBody>
          <a:bodyPr/>
          <a:lstStyle/>
          <a:p>
            <a:r>
              <a:rPr lang="en-US" dirty="0" smtClean="0"/>
              <a:t>Kubernetes Architecture </a:t>
            </a:r>
            <a:endParaRPr lang="en-US" dirty="0"/>
          </a:p>
        </p:txBody>
      </p:sp>
      <p:sp>
        <p:nvSpPr>
          <p:cNvPr id="3" name="Rectangle 2"/>
          <p:cNvSpPr/>
          <p:nvPr/>
        </p:nvSpPr>
        <p:spPr>
          <a:xfrm>
            <a:off x="389263" y="1041902"/>
            <a:ext cx="6560334" cy="424732"/>
          </a:xfrm>
          <a:prstGeom prst="rect">
            <a:avLst/>
          </a:prstGeom>
        </p:spPr>
        <p:txBody>
          <a:bodyPr wrap="square">
            <a:spAutoFit/>
          </a:bodyPr>
          <a:lstStyle/>
          <a:p>
            <a:pPr>
              <a:lnSpc>
                <a:spcPct val="90000"/>
              </a:lnSpc>
              <a:spcAft>
                <a:spcPts val="600"/>
              </a:spcAft>
              <a:buClr>
                <a:schemeClr val="tx1"/>
              </a:buClr>
            </a:pPr>
            <a:r>
              <a:rPr lang="en-US" sz="2400" dirty="0">
                <a:cs typeface="ATT Aleck Sans" panose="020B0503020203020204" pitchFamily="34" charset="0"/>
              </a:rPr>
              <a:t>Kubernetes First tour </a:t>
            </a:r>
            <a:r>
              <a:rPr lang="en-US" sz="2400" dirty="0" smtClean="0">
                <a:cs typeface="ATT Aleck Sans" panose="020B0503020203020204" pitchFamily="34" charset="0"/>
              </a:rPr>
              <a:t>– </a:t>
            </a:r>
            <a:r>
              <a:rPr lang="en-US" sz="2400" b="1" dirty="0" smtClean="0">
                <a:cs typeface="ATT Aleck Sans" panose="020B0503020203020204" pitchFamily="34" charset="0"/>
              </a:rPr>
              <a:t>Replica Sets - Details</a:t>
            </a:r>
            <a:endParaRPr lang="en-US" sz="2400" b="1" dirty="0">
              <a:cs typeface="ATT Aleck Sans" panose="020B0503020203020204" pitchFamily="34" charset="0"/>
            </a:endParaRPr>
          </a:p>
        </p:txBody>
      </p:sp>
      <p:sp>
        <p:nvSpPr>
          <p:cNvPr id="24" name="Rectangle 23"/>
          <p:cNvSpPr/>
          <p:nvPr/>
        </p:nvSpPr>
        <p:spPr>
          <a:xfrm>
            <a:off x="8267699" y="6169843"/>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Kubernetes: Overview</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1833" y="1557304"/>
            <a:ext cx="10510496" cy="4493458"/>
          </a:xfrm>
          <a:prstGeom prst="rect">
            <a:avLst/>
          </a:prstGeom>
        </p:spPr>
      </p:pic>
      <p:sp>
        <p:nvSpPr>
          <p:cNvPr id="44" name="Oval 43" title="Section circle"/>
          <p:cNvSpPr/>
          <p:nvPr/>
        </p:nvSpPr>
        <p:spPr>
          <a:xfrm>
            <a:off x="108227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5" name="Oval 44" title="Section circle"/>
          <p:cNvSpPr/>
          <p:nvPr/>
        </p:nvSpPr>
        <p:spPr>
          <a:xfrm>
            <a:off x="1070689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6" name="Oval 45" title="Section circle"/>
          <p:cNvSpPr/>
          <p:nvPr/>
        </p:nvSpPr>
        <p:spPr>
          <a:xfrm>
            <a:off x="1059259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7" name="Oval 46" title="Section circle"/>
          <p:cNvSpPr/>
          <p:nvPr/>
        </p:nvSpPr>
        <p:spPr>
          <a:xfrm>
            <a:off x="111672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8" name="Oval 47" title="Section circle"/>
          <p:cNvSpPr/>
          <p:nvPr/>
        </p:nvSpPr>
        <p:spPr>
          <a:xfrm>
            <a:off x="11051386"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9" name="Oval 48" title="Section circle"/>
          <p:cNvSpPr/>
          <p:nvPr/>
        </p:nvSpPr>
        <p:spPr>
          <a:xfrm>
            <a:off x="109370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50" name="Oval 49" title="Section circle"/>
          <p:cNvSpPr/>
          <p:nvPr/>
        </p:nvSpPr>
        <p:spPr>
          <a:xfrm>
            <a:off x="1151176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1" name="Oval 50" title="Section circle"/>
          <p:cNvSpPr/>
          <p:nvPr/>
        </p:nvSpPr>
        <p:spPr>
          <a:xfrm>
            <a:off x="11395874"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2" name="Oval 51" title="Section circle"/>
          <p:cNvSpPr/>
          <p:nvPr/>
        </p:nvSpPr>
        <p:spPr>
          <a:xfrm>
            <a:off x="112815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53" name="Oval 52" title="Section circle"/>
          <p:cNvSpPr/>
          <p:nvPr/>
        </p:nvSpPr>
        <p:spPr>
          <a:xfrm>
            <a:off x="10708486"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4" name="Oval 53" title="Section circle"/>
          <p:cNvSpPr/>
          <p:nvPr/>
        </p:nvSpPr>
        <p:spPr>
          <a:xfrm>
            <a:off x="10592598" y="401089"/>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5" name="Oval 54" title="Section circle"/>
          <p:cNvSpPr/>
          <p:nvPr/>
        </p:nvSpPr>
        <p:spPr>
          <a:xfrm>
            <a:off x="1162606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56" name="Oval 55" title="Section circle"/>
          <p:cNvSpPr/>
          <p:nvPr/>
        </p:nvSpPr>
        <p:spPr>
          <a:xfrm>
            <a:off x="10822786"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7" name="Oval 56" title="Section circle"/>
          <p:cNvSpPr/>
          <p:nvPr/>
        </p:nvSpPr>
        <p:spPr>
          <a:xfrm>
            <a:off x="11052974"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8" name="Oval 57" title="Section circle"/>
          <p:cNvSpPr/>
          <p:nvPr/>
        </p:nvSpPr>
        <p:spPr>
          <a:xfrm>
            <a:off x="10937086" y="401089"/>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9" name="Oval 58" title="Section circle"/>
          <p:cNvSpPr/>
          <p:nvPr/>
        </p:nvSpPr>
        <p:spPr>
          <a:xfrm>
            <a:off x="11167274"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0" name="Oval 59" title="Section circle"/>
          <p:cNvSpPr/>
          <p:nvPr/>
        </p:nvSpPr>
        <p:spPr>
          <a:xfrm>
            <a:off x="113974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1" name="Oval 60" title="Section circle"/>
          <p:cNvSpPr/>
          <p:nvPr/>
        </p:nvSpPr>
        <p:spPr>
          <a:xfrm>
            <a:off x="11281574" y="401089"/>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2" name="Oval 61" title="Section circle"/>
          <p:cNvSpPr/>
          <p:nvPr/>
        </p:nvSpPr>
        <p:spPr>
          <a:xfrm>
            <a:off x="115117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106312654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23</a:t>
            </a:fld>
            <a:r>
              <a:rPr lang="en-US" dirty="0" smtClean="0"/>
              <a:t> </a:t>
            </a:r>
            <a:endParaRPr lang="en-US" dirty="0"/>
          </a:p>
        </p:txBody>
      </p:sp>
      <p:sp>
        <p:nvSpPr>
          <p:cNvPr id="4" name="Title 3"/>
          <p:cNvSpPr>
            <a:spLocks noGrp="1"/>
          </p:cNvSpPr>
          <p:nvPr>
            <p:ph type="title"/>
          </p:nvPr>
        </p:nvSpPr>
        <p:spPr/>
        <p:txBody>
          <a:bodyPr/>
          <a:lstStyle/>
          <a:p>
            <a:r>
              <a:rPr lang="en-US" dirty="0" smtClean="0"/>
              <a:t>Kubernetes Architecture </a:t>
            </a:r>
            <a:endParaRPr lang="en-US" dirty="0"/>
          </a:p>
        </p:txBody>
      </p:sp>
      <p:sp>
        <p:nvSpPr>
          <p:cNvPr id="3" name="Rectangle 2"/>
          <p:cNvSpPr/>
          <p:nvPr/>
        </p:nvSpPr>
        <p:spPr>
          <a:xfrm>
            <a:off x="389263" y="1028840"/>
            <a:ext cx="6560334" cy="424732"/>
          </a:xfrm>
          <a:prstGeom prst="rect">
            <a:avLst/>
          </a:prstGeom>
        </p:spPr>
        <p:txBody>
          <a:bodyPr wrap="square">
            <a:spAutoFit/>
          </a:bodyPr>
          <a:lstStyle/>
          <a:p>
            <a:pPr>
              <a:lnSpc>
                <a:spcPct val="90000"/>
              </a:lnSpc>
              <a:spcAft>
                <a:spcPts val="600"/>
              </a:spcAft>
              <a:buClr>
                <a:schemeClr val="tx1"/>
              </a:buClr>
            </a:pPr>
            <a:r>
              <a:rPr lang="en-US" sz="2400" dirty="0">
                <a:cs typeface="ATT Aleck Sans" panose="020B0503020203020204" pitchFamily="34" charset="0"/>
              </a:rPr>
              <a:t>Kubernetes First tour </a:t>
            </a:r>
            <a:r>
              <a:rPr lang="en-US" sz="2400" dirty="0" smtClean="0">
                <a:cs typeface="ATT Aleck Sans" panose="020B0503020203020204" pitchFamily="34" charset="0"/>
              </a:rPr>
              <a:t>– </a:t>
            </a:r>
            <a:r>
              <a:rPr lang="en-US" sz="2400" b="1" dirty="0" smtClean="0">
                <a:cs typeface="ATT Aleck Sans" panose="020B0503020203020204" pitchFamily="34" charset="0"/>
              </a:rPr>
              <a:t>Services</a:t>
            </a:r>
            <a:endParaRPr lang="en-US" sz="2400" b="1" dirty="0">
              <a:cs typeface="ATT Aleck Sans" panose="020B0503020203020204" pitchFamily="34" charset="0"/>
            </a:endParaRPr>
          </a:p>
        </p:txBody>
      </p:sp>
      <p:sp>
        <p:nvSpPr>
          <p:cNvPr id="24" name="Rectangle 23"/>
          <p:cNvSpPr/>
          <p:nvPr/>
        </p:nvSpPr>
        <p:spPr>
          <a:xfrm>
            <a:off x="8267699" y="6169843"/>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Kubernetes: Overview</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1480" y="1700065"/>
            <a:ext cx="10290577" cy="3784173"/>
          </a:xfrm>
          <a:prstGeom prst="rect">
            <a:avLst/>
          </a:prstGeom>
        </p:spPr>
      </p:pic>
      <p:sp>
        <p:nvSpPr>
          <p:cNvPr id="44" name="Oval 43" title="Section circle"/>
          <p:cNvSpPr/>
          <p:nvPr/>
        </p:nvSpPr>
        <p:spPr>
          <a:xfrm>
            <a:off x="108227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5" name="Oval 44" title="Section circle"/>
          <p:cNvSpPr/>
          <p:nvPr/>
        </p:nvSpPr>
        <p:spPr>
          <a:xfrm>
            <a:off x="1070689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6" name="Oval 45" title="Section circle"/>
          <p:cNvSpPr/>
          <p:nvPr/>
        </p:nvSpPr>
        <p:spPr>
          <a:xfrm>
            <a:off x="1059259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7" name="Oval 46" title="Section circle"/>
          <p:cNvSpPr/>
          <p:nvPr/>
        </p:nvSpPr>
        <p:spPr>
          <a:xfrm>
            <a:off x="111672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8" name="Oval 47" title="Section circle"/>
          <p:cNvSpPr/>
          <p:nvPr/>
        </p:nvSpPr>
        <p:spPr>
          <a:xfrm>
            <a:off x="11051386"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9" name="Oval 48" title="Section circle"/>
          <p:cNvSpPr/>
          <p:nvPr/>
        </p:nvSpPr>
        <p:spPr>
          <a:xfrm>
            <a:off x="109370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50" name="Oval 49" title="Section circle"/>
          <p:cNvSpPr/>
          <p:nvPr/>
        </p:nvSpPr>
        <p:spPr>
          <a:xfrm>
            <a:off x="1151176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1" name="Oval 50" title="Section circle"/>
          <p:cNvSpPr/>
          <p:nvPr/>
        </p:nvSpPr>
        <p:spPr>
          <a:xfrm>
            <a:off x="11395874"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2" name="Oval 51" title="Section circle"/>
          <p:cNvSpPr/>
          <p:nvPr/>
        </p:nvSpPr>
        <p:spPr>
          <a:xfrm>
            <a:off x="112815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53" name="Oval 52" title="Section circle"/>
          <p:cNvSpPr/>
          <p:nvPr/>
        </p:nvSpPr>
        <p:spPr>
          <a:xfrm>
            <a:off x="10708486"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4" name="Oval 53" title="Section circle"/>
          <p:cNvSpPr/>
          <p:nvPr/>
        </p:nvSpPr>
        <p:spPr>
          <a:xfrm>
            <a:off x="10592598" y="401089"/>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5" name="Oval 54" title="Section circle"/>
          <p:cNvSpPr/>
          <p:nvPr/>
        </p:nvSpPr>
        <p:spPr>
          <a:xfrm>
            <a:off x="1162606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56" name="Oval 55" title="Section circle"/>
          <p:cNvSpPr/>
          <p:nvPr/>
        </p:nvSpPr>
        <p:spPr>
          <a:xfrm>
            <a:off x="10822786"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7" name="Oval 56" title="Section circle"/>
          <p:cNvSpPr/>
          <p:nvPr/>
        </p:nvSpPr>
        <p:spPr>
          <a:xfrm>
            <a:off x="11052974"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8" name="Oval 57" title="Section circle"/>
          <p:cNvSpPr/>
          <p:nvPr/>
        </p:nvSpPr>
        <p:spPr>
          <a:xfrm>
            <a:off x="10937086" y="401089"/>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9" name="Oval 58" title="Section circle"/>
          <p:cNvSpPr/>
          <p:nvPr/>
        </p:nvSpPr>
        <p:spPr>
          <a:xfrm>
            <a:off x="11167274"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0" name="Oval 59" title="Section circle"/>
          <p:cNvSpPr/>
          <p:nvPr/>
        </p:nvSpPr>
        <p:spPr>
          <a:xfrm>
            <a:off x="11397462"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1" name="Oval 60" title="Section circle"/>
          <p:cNvSpPr/>
          <p:nvPr/>
        </p:nvSpPr>
        <p:spPr>
          <a:xfrm>
            <a:off x="11281574" y="401089"/>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2" name="Oval 61" title="Section circle"/>
          <p:cNvSpPr/>
          <p:nvPr/>
        </p:nvSpPr>
        <p:spPr>
          <a:xfrm>
            <a:off x="115117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39608199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24</a:t>
            </a:fld>
            <a:r>
              <a:rPr lang="en-US" dirty="0" smtClean="0"/>
              <a:t> </a:t>
            </a:r>
            <a:endParaRPr lang="en-US" dirty="0"/>
          </a:p>
        </p:txBody>
      </p:sp>
      <p:sp>
        <p:nvSpPr>
          <p:cNvPr id="4" name="Title 3"/>
          <p:cNvSpPr>
            <a:spLocks noGrp="1"/>
          </p:cNvSpPr>
          <p:nvPr>
            <p:ph type="title"/>
          </p:nvPr>
        </p:nvSpPr>
        <p:spPr/>
        <p:txBody>
          <a:bodyPr/>
          <a:lstStyle/>
          <a:p>
            <a:r>
              <a:rPr lang="en-US" dirty="0" smtClean="0"/>
              <a:t>Kubernetes Architecture </a:t>
            </a:r>
            <a:endParaRPr lang="en-US" dirty="0"/>
          </a:p>
        </p:txBody>
      </p:sp>
      <p:sp>
        <p:nvSpPr>
          <p:cNvPr id="3" name="Rectangle 2"/>
          <p:cNvSpPr/>
          <p:nvPr/>
        </p:nvSpPr>
        <p:spPr>
          <a:xfrm>
            <a:off x="389263" y="1024997"/>
            <a:ext cx="6560334" cy="424732"/>
          </a:xfrm>
          <a:prstGeom prst="rect">
            <a:avLst/>
          </a:prstGeom>
        </p:spPr>
        <p:txBody>
          <a:bodyPr wrap="square">
            <a:spAutoFit/>
          </a:bodyPr>
          <a:lstStyle/>
          <a:p>
            <a:pPr>
              <a:lnSpc>
                <a:spcPct val="90000"/>
              </a:lnSpc>
              <a:spcAft>
                <a:spcPts val="600"/>
              </a:spcAft>
              <a:buClr>
                <a:schemeClr val="tx1"/>
              </a:buClr>
            </a:pPr>
            <a:r>
              <a:rPr lang="en-US" sz="2400" dirty="0">
                <a:cs typeface="ATT Aleck Sans" panose="020B0503020203020204" pitchFamily="34" charset="0"/>
              </a:rPr>
              <a:t>Kubernetes First tour </a:t>
            </a:r>
            <a:r>
              <a:rPr lang="en-US" sz="2400" dirty="0" smtClean="0">
                <a:cs typeface="ATT Aleck Sans" panose="020B0503020203020204" pitchFamily="34" charset="0"/>
              </a:rPr>
              <a:t>– </a:t>
            </a:r>
            <a:r>
              <a:rPr lang="en-US" sz="2400" b="1" dirty="0" smtClean="0">
                <a:cs typeface="ATT Aleck Sans" panose="020B0503020203020204" pitchFamily="34" charset="0"/>
              </a:rPr>
              <a:t>Config Maps</a:t>
            </a:r>
            <a:endParaRPr lang="en-US" sz="2400" b="1" dirty="0">
              <a:cs typeface="ATT Aleck Sans" panose="020B0503020203020204" pitchFamily="34" charset="0"/>
            </a:endParaRPr>
          </a:p>
        </p:txBody>
      </p:sp>
      <p:sp>
        <p:nvSpPr>
          <p:cNvPr id="8" name="Oval 7" title="Section circle"/>
          <p:cNvSpPr/>
          <p:nvPr/>
        </p:nvSpPr>
        <p:spPr>
          <a:xfrm>
            <a:off x="108227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9" name="Oval 8" title="Section circle"/>
          <p:cNvSpPr/>
          <p:nvPr/>
        </p:nvSpPr>
        <p:spPr>
          <a:xfrm>
            <a:off x="1070689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3" name="Oval 12" title="Section circle"/>
          <p:cNvSpPr/>
          <p:nvPr/>
        </p:nvSpPr>
        <p:spPr>
          <a:xfrm>
            <a:off x="1059259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4" name="Oval 13" title="Section circle"/>
          <p:cNvSpPr/>
          <p:nvPr/>
        </p:nvSpPr>
        <p:spPr>
          <a:xfrm>
            <a:off x="111672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5" name="Oval 14" title="Section circle"/>
          <p:cNvSpPr/>
          <p:nvPr/>
        </p:nvSpPr>
        <p:spPr>
          <a:xfrm>
            <a:off x="11051386"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6" name="Oval 15" title="Section circle"/>
          <p:cNvSpPr/>
          <p:nvPr/>
        </p:nvSpPr>
        <p:spPr>
          <a:xfrm>
            <a:off x="109370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7" name="Oval 16" title="Section circle"/>
          <p:cNvSpPr/>
          <p:nvPr/>
        </p:nvSpPr>
        <p:spPr>
          <a:xfrm>
            <a:off x="1151176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8" name="Oval 17" title="Section circle"/>
          <p:cNvSpPr/>
          <p:nvPr/>
        </p:nvSpPr>
        <p:spPr>
          <a:xfrm>
            <a:off x="11395874"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9" name="Oval 18" title="Section circle"/>
          <p:cNvSpPr/>
          <p:nvPr/>
        </p:nvSpPr>
        <p:spPr>
          <a:xfrm>
            <a:off x="1128157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20" name="Oval 19" title="Section circle"/>
          <p:cNvSpPr/>
          <p:nvPr/>
        </p:nvSpPr>
        <p:spPr>
          <a:xfrm>
            <a:off x="10708486"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1" name="Oval 20" title="Section circle"/>
          <p:cNvSpPr/>
          <p:nvPr/>
        </p:nvSpPr>
        <p:spPr>
          <a:xfrm>
            <a:off x="10592598" y="401089"/>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2" name="Oval 21" title="Section circle"/>
          <p:cNvSpPr/>
          <p:nvPr/>
        </p:nvSpPr>
        <p:spPr>
          <a:xfrm>
            <a:off x="1162606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23" name="Oval 22" title="Section circle"/>
          <p:cNvSpPr/>
          <p:nvPr/>
        </p:nvSpPr>
        <p:spPr>
          <a:xfrm>
            <a:off x="10822786"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4" name="Rectangle 23"/>
          <p:cNvSpPr/>
          <p:nvPr/>
        </p:nvSpPr>
        <p:spPr>
          <a:xfrm>
            <a:off x="8267699" y="6169843"/>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Kubernetes: Overview</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6178" y="1675642"/>
            <a:ext cx="8971063" cy="4250687"/>
          </a:xfrm>
          <a:prstGeom prst="rect">
            <a:avLst/>
          </a:prstGeom>
        </p:spPr>
      </p:pic>
      <p:sp>
        <p:nvSpPr>
          <p:cNvPr id="25" name="Oval 24" title="Section circle"/>
          <p:cNvSpPr/>
          <p:nvPr/>
        </p:nvSpPr>
        <p:spPr>
          <a:xfrm>
            <a:off x="11052974"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6" name="Oval 25" title="Section circle"/>
          <p:cNvSpPr/>
          <p:nvPr/>
        </p:nvSpPr>
        <p:spPr>
          <a:xfrm>
            <a:off x="10937086" y="401089"/>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7" name="Oval 26" title="Section circle"/>
          <p:cNvSpPr/>
          <p:nvPr/>
        </p:nvSpPr>
        <p:spPr>
          <a:xfrm>
            <a:off x="11167274"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8" name="Oval 27" title="Section circle"/>
          <p:cNvSpPr/>
          <p:nvPr/>
        </p:nvSpPr>
        <p:spPr>
          <a:xfrm>
            <a:off x="11397462"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9" name="Oval 28" title="Section circle"/>
          <p:cNvSpPr/>
          <p:nvPr/>
        </p:nvSpPr>
        <p:spPr>
          <a:xfrm>
            <a:off x="11281574" y="401089"/>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0" name="Oval 29" title="Section circle"/>
          <p:cNvSpPr/>
          <p:nvPr/>
        </p:nvSpPr>
        <p:spPr>
          <a:xfrm>
            <a:off x="11511762" y="401089"/>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6448419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Check Your Progress</a:t>
            </a:r>
            <a:endParaRPr lang="en-US" dirty="0"/>
          </a:p>
        </p:txBody>
      </p:sp>
      <p:sp>
        <p:nvSpPr>
          <p:cNvPr id="2" name="Slide Number Placeholder 1"/>
          <p:cNvSpPr>
            <a:spLocks noGrp="1"/>
          </p:cNvSpPr>
          <p:nvPr>
            <p:ph type="sldNum" sz="quarter" idx="4294967295"/>
          </p:nvPr>
        </p:nvSpPr>
        <p:spPr>
          <a:xfrm>
            <a:off x="1522413" y="6397626"/>
            <a:ext cx="220663" cy="225425"/>
          </a:xfrm>
        </p:spPr>
        <p:txBody>
          <a:bodyPr/>
          <a:lstStyle/>
          <a:p>
            <a:pPr>
              <a:defRPr/>
            </a:pPr>
            <a:fld id="{F98AD551-1896-6D44-B0B1-213AAAED08DA}" type="slidenum">
              <a:rPr lang="en-US" smtClean="0"/>
              <a:pPr>
                <a:defRPr/>
              </a:pPr>
              <a:t>25</a:t>
            </a:fld>
            <a:r>
              <a:rPr lang="en-US" dirty="0" smtClean="0"/>
              <a:t> </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9927" y="1781185"/>
            <a:ext cx="3368971" cy="3368971"/>
          </a:xfrm>
          <a:prstGeom prst="rect">
            <a:avLst/>
          </a:prstGeom>
        </p:spPr>
      </p:pic>
    </p:spTree>
    <p:extLst>
      <p:ext uri="{BB962C8B-B14F-4D97-AF65-F5344CB8AC3E}">
        <p14:creationId xmlns:p14="http://schemas.microsoft.com/office/powerpoint/2010/main" val="186163259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0939" y="565641"/>
            <a:ext cx="11209064" cy="342206"/>
          </a:xfrm>
        </p:spPr>
        <p:txBody>
          <a:bodyPr/>
          <a:lstStyle/>
          <a:p>
            <a:r>
              <a:rPr lang="en-US" dirty="0" smtClean="0"/>
              <a:t>Exercises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45861996"/>
              </p:ext>
            </p:extLst>
          </p:nvPr>
        </p:nvGraphicFramePr>
        <p:xfrm>
          <a:off x="488897" y="1838499"/>
          <a:ext cx="11211106" cy="2978969"/>
        </p:xfrm>
        <a:graphic>
          <a:graphicData uri="http://schemas.openxmlformats.org/drawingml/2006/table">
            <a:tbl>
              <a:tblPr firstRow="1" bandRow="1">
                <a:tableStyleId>{5940675A-B579-460E-94D1-54222C63F5DA}</a:tableStyleId>
              </a:tblPr>
              <a:tblGrid>
                <a:gridCol w="5703559"/>
                <a:gridCol w="5507547"/>
              </a:tblGrid>
              <a:tr h="592729">
                <a:tc>
                  <a:txBody>
                    <a:bodyPr/>
                    <a:lstStyle/>
                    <a:p>
                      <a:r>
                        <a:rPr lang="en-US" sz="1600" b="1" dirty="0" smtClean="0">
                          <a:latin typeface="+mn-lt"/>
                        </a:rPr>
                        <a:t>Kubernetes</a:t>
                      </a:r>
                      <a:r>
                        <a:rPr lang="en-US" sz="1600" b="1" baseline="0" dirty="0" smtClean="0">
                          <a:latin typeface="+mn-lt"/>
                        </a:rPr>
                        <a:t> is orchestration tool support only Docker containers.</a:t>
                      </a:r>
                      <a:endParaRPr lang="en-US" sz="1600" b="1"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600" b="1" dirty="0" smtClean="0">
                          <a:latin typeface="+mn-lt"/>
                        </a:rPr>
                        <a:t>True/False</a:t>
                      </a:r>
                      <a:endParaRPr lang="en-US" sz="1600" b="1" dirty="0">
                        <a:latin typeface="+mn-lt"/>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2386240">
                <a:tc>
                  <a:txBody>
                    <a:bodyPr/>
                    <a:lstStyle/>
                    <a:p>
                      <a:pPr algn="r"/>
                      <a:r>
                        <a:rPr lang="en-US" sz="1600" b="1" dirty="0" smtClean="0">
                          <a:latin typeface="+mn-lt"/>
                        </a:rPr>
                        <a:t>Which of these choices pertain</a:t>
                      </a:r>
                      <a:r>
                        <a:rPr lang="en-US" sz="1600" b="1" baseline="0" dirty="0" smtClean="0">
                          <a:latin typeface="+mn-lt"/>
                        </a:rPr>
                        <a:t> to </a:t>
                      </a:r>
                      <a:r>
                        <a:rPr lang="en-US" sz="1600" b="1" i="1" dirty="0" smtClean="0">
                          <a:latin typeface="+mn-lt"/>
                        </a:rPr>
                        <a:t>LABELS</a:t>
                      </a:r>
                      <a:r>
                        <a:rPr lang="en-US" sz="1600" b="1" baseline="0" dirty="0" smtClean="0">
                          <a:latin typeface="+mn-lt"/>
                        </a:rPr>
                        <a:t>?   </a:t>
                      </a:r>
                    </a:p>
                    <a:p>
                      <a:pPr marL="566738" indent="0"/>
                      <a:r>
                        <a:rPr lang="en-US" sz="1600" b="0" baseline="0" dirty="0" smtClean="0">
                          <a:latin typeface="+mn-lt"/>
                        </a:rPr>
                        <a:t>                                           Choose all options that apply.</a:t>
                      </a:r>
                      <a:endParaRPr lang="en-US" sz="1600" b="0"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indent="-342900">
                        <a:spcAft>
                          <a:spcPts val="600"/>
                        </a:spcAft>
                        <a:buFont typeface="+mj-lt"/>
                        <a:buAutoNum type="alphaUcPeriod"/>
                      </a:pPr>
                      <a:r>
                        <a:rPr lang="en-US" sz="1600" b="1" i="0" kern="1200" dirty="0" smtClean="0">
                          <a:solidFill>
                            <a:schemeClr val="tx1"/>
                          </a:solidFill>
                          <a:latin typeface="+mn-lt"/>
                          <a:ea typeface="+mn-ea"/>
                          <a:cs typeface="+mn-cs"/>
                        </a:rPr>
                        <a:t>Labels are Key/Value pairs that are attached to objects.</a:t>
                      </a:r>
                    </a:p>
                    <a:p>
                      <a:pPr marL="342900" indent="-342900">
                        <a:spcAft>
                          <a:spcPts val="600"/>
                        </a:spcAft>
                        <a:buFont typeface="+mj-lt"/>
                        <a:buAutoNum type="alphaUcPeriod"/>
                      </a:pPr>
                      <a:r>
                        <a:rPr lang="en-US" sz="1600" b="1" i="0" kern="1200" dirty="0" smtClean="0">
                          <a:solidFill>
                            <a:schemeClr val="tx1"/>
                          </a:solidFill>
                          <a:latin typeface="+mn-lt"/>
                          <a:ea typeface="+mn-ea"/>
                          <a:cs typeface="+mn-cs"/>
                        </a:rPr>
                        <a:t>Labels</a:t>
                      </a:r>
                      <a:r>
                        <a:rPr lang="en-US" sz="1600" b="1" i="0" kern="1200" baseline="0" dirty="0" smtClean="0">
                          <a:solidFill>
                            <a:schemeClr val="tx1"/>
                          </a:solidFill>
                          <a:latin typeface="+mn-lt"/>
                          <a:ea typeface="+mn-ea"/>
                          <a:cs typeface="+mn-cs"/>
                        </a:rPr>
                        <a:t> are i</a:t>
                      </a:r>
                      <a:r>
                        <a:rPr lang="en-US" sz="1600" b="1" i="0" kern="1200" dirty="0" smtClean="0">
                          <a:solidFill>
                            <a:schemeClr val="tx1"/>
                          </a:solidFill>
                          <a:latin typeface="+mn-lt"/>
                          <a:ea typeface="+mn-ea"/>
                          <a:cs typeface="+mn-cs"/>
                        </a:rPr>
                        <a:t>ntended to be used to specify identifying attributes of objects that are meaningful and relevant to users, but do not directly imply semantics to the core system.</a:t>
                      </a:r>
                    </a:p>
                    <a:p>
                      <a:pPr marL="342900" indent="-342900">
                        <a:spcAft>
                          <a:spcPts val="600"/>
                        </a:spcAft>
                        <a:buFont typeface="+mj-lt"/>
                        <a:buAutoNum type="alphaUcPeriod"/>
                      </a:pPr>
                      <a:r>
                        <a:rPr lang="en-US" sz="1600" b="1" i="0" kern="1200" dirty="0" smtClean="0">
                          <a:solidFill>
                            <a:schemeClr val="tx1"/>
                          </a:solidFill>
                          <a:latin typeface="+mn-lt"/>
                          <a:ea typeface="+mn-ea"/>
                          <a:cs typeface="+mn-cs"/>
                        </a:rPr>
                        <a:t>Labels</a:t>
                      </a:r>
                      <a:r>
                        <a:rPr lang="en-US" sz="1600" b="1" i="0" kern="1200" baseline="0" dirty="0" smtClean="0">
                          <a:solidFill>
                            <a:schemeClr val="tx1"/>
                          </a:solidFill>
                          <a:latin typeface="+mn-lt"/>
                          <a:ea typeface="+mn-ea"/>
                          <a:cs typeface="+mn-cs"/>
                        </a:rPr>
                        <a:t> c</a:t>
                      </a:r>
                      <a:r>
                        <a:rPr lang="en-US" sz="1600" b="1" i="0" kern="1200" dirty="0" smtClean="0">
                          <a:solidFill>
                            <a:schemeClr val="tx1"/>
                          </a:solidFill>
                          <a:latin typeface="+mn-lt"/>
                          <a:ea typeface="+mn-ea"/>
                          <a:cs typeface="+mn-cs"/>
                        </a:rPr>
                        <a:t>an be used to organize and to select subsets of objects. </a:t>
                      </a:r>
                      <a:endParaRPr lang="he-IL" sz="1600" b="1" i="0" kern="1200" dirty="0" smtClean="0">
                        <a:solidFill>
                          <a:schemeClr val="tx1"/>
                        </a:solidFill>
                        <a:latin typeface="+mn-lt"/>
                        <a:ea typeface="+mn-ea"/>
                        <a:cs typeface="+mn-cs"/>
                      </a:endParaRPr>
                    </a:p>
                    <a:p>
                      <a:pPr marL="342900" indent="-342900">
                        <a:spcAft>
                          <a:spcPts val="600"/>
                        </a:spcAft>
                        <a:buFont typeface="+mj-lt"/>
                        <a:buAutoNum type="alphaUcPeriod"/>
                      </a:pPr>
                      <a:r>
                        <a:rPr lang="en-US" sz="1600" b="1" dirty="0" smtClean="0">
                          <a:latin typeface="+mn-lt"/>
                        </a:rPr>
                        <a:t>Labels</a:t>
                      </a:r>
                      <a:r>
                        <a:rPr lang="en-US" sz="1600" b="1" baseline="0" dirty="0" smtClean="0">
                          <a:latin typeface="+mn-lt"/>
                        </a:rPr>
                        <a:t> are u</a:t>
                      </a:r>
                      <a:r>
                        <a:rPr lang="en-US" sz="1600" b="1" dirty="0" smtClean="0">
                          <a:latin typeface="+mn-lt"/>
                        </a:rPr>
                        <a:t>sed to store configuration files.</a:t>
                      </a:r>
                      <a:endParaRPr lang="en-US" sz="1600" b="1" dirty="0">
                        <a:latin typeface="+mn-lt"/>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4" name="Rectangle 3"/>
          <p:cNvSpPr/>
          <p:nvPr/>
        </p:nvSpPr>
        <p:spPr>
          <a:xfrm>
            <a:off x="4583299" y="1165997"/>
            <a:ext cx="3022302" cy="461665"/>
          </a:xfrm>
          <a:prstGeom prst="rect">
            <a:avLst/>
          </a:prstGeom>
          <a:noFill/>
        </p:spPr>
        <p:txBody>
          <a:bodyPr wrap="none" lIns="91440" tIns="45720" rIns="91440" bIns="45720">
            <a:spAutoFit/>
          </a:bodyPr>
          <a:lstStyle/>
          <a:p>
            <a:pPr algn="ctr"/>
            <a:r>
              <a:rPr lang="en-US" sz="2400" b="1" cap="none" spc="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Kubernetes: Overview</a:t>
            </a:r>
            <a:endParaRPr lang="en-US" sz="2400" b="1" dirty="0">
              <a:solidFill>
                <a:srgbClr val="959595"/>
              </a:solidFill>
            </a:endParaRPr>
          </a:p>
        </p:txBody>
      </p:sp>
      <p:sp>
        <p:nvSpPr>
          <p:cNvPr id="5" name="TextBox 4"/>
          <p:cNvSpPr txBox="1"/>
          <p:nvPr/>
        </p:nvSpPr>
        <p:spPr>
          <a:xfrm rot="20708730">
            <a:off x="9592314" y="451909"/>
            <a:ext cx="1148856" cy="811212"/>
          </a:xfrm>
          <a:prstGeom prst="rect">
            <a:avLst/>
          </a:prstGeom>
          <a:noFill/>
          <a:ln>
            <a:noFill/>
          </a:ln>
        </p:spPr>
        <p:txBody>
          <a:bodyPr wrap="square" lIns="0" tIns="0" rIns="0" bIns="0" rtlCol="0">
            <a:noAutofit/>
          </a:bodyPr>
          <a:lstStyle/>
          <a:p>
            <a:r>
              <a:rPr lang="en-US" sz="5400" u="sng" dirty="0" smtClean="0">
                <a:solidFill>
                  <a:srgbClr val="CF2A2A"/>
                </a:solidFill>
                <a:latin typeface="Segoe Script" panose="020B0504020000000003" pitchFamily="34" charset="0"/>
              </a:rPr>
              <a:t>A+</a:t>
            </a:r>
          </a:p>
        </p:txBody>
      </p:sp>
    </p:spTree>
    <p:extLst>
      <p:ext uri="{BB962C8B-B14F-4D97-AF65-F5344CB8AC3E}">
        <p14:creationId xmlns:p14="http://schemas.microsoft.com/office/powerpoint/2010/main" val="369738749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type="body" sz="quarter" idx="13"/>
          </p:nvPr>
        </p:nvSpPr>
        <p:spPr>
          <a:xfrm>
            <a:off x="488896" y="1139825"/>
            <a:ext cx="11347503" cy="4811713"/>
          </a:xfrm>
          <a:prstGeom prst="rect">
            <a:avLst/>
          </a:prstGeom>
        </p:spPr>
        <p:txBody>
          <a:bodyPr/>
          <a:lstStyle/>
          <a:p>
            <a:r>
              <a:rPr lang="en-US" dirty="0" smtClean="0">
                <a:solidFill>
                  <a:srgbClr val="959595"/>
                </a:solidFill>
              </a:rPr>
              <a:t>Kubernetes: </a:t>
            </a:r>
            <a:r>
              <a:rPr lang="en-US" dirty="0">
                <a:solidFill>
                  <a:srgbClr val="959595"/>
                </a:solidFill>
              </a:rPr>
              <a:t>An Overview</a:t>
            </a:r>
          </a:p>
          <a:p>
            <a:r>
              <a:rPr lang="en-US" sz="2800" b="1" i="1" u="sng" dirty="0"/>
              <a:t>YAML files</a:t>
            </a:r>
          </a:p>
          <a:p>
            <a:r>
              <a:rPr lang="en-US" dirty="0" smtClean="0">
                <a:solidFill>
                  <a:srgbClr val="959595"/>
                </a:solidFill>
              </a:rPr>
              <a:t>AJSC6 Deployment</a:t>
            </a:r>
          </a:p>
          <a:p>
            <a:r>
              <a:rPr lang="en-US" dirty="0">
                <a:solidFill>
                  <a:srgbClr val="959595"/>
                </a:solidFill>
              </a:rPr>
              <a:t>Cluster Management </a:t>
            </a:r>
          </a:p>
          <a:p>
            <a:pPr marL="457200" indent="-457200"/>
            <a:r>
              <a:rPr lang="en-US" dirty="0">
                <a:solidFill>
                  <a:srgbClr val="959595"/>
                </a:solidFill>
              </a:rPr>
              <a:t>Services, Load Balancing, and </a:t>
            </a:r>
            <a:r>
              <a:rPr lang="en-US" dirty="0" smtClean="0">
                <a:solidFill>
                  <a:srgbClr val="959595"/>
                </a:solidFill>
              </a:rPr>
              <a:t>Networking</a:t>
            </a:r>
          </a:p>
          <a:p>
            <a:endParaRPr lang="en-US" dirty="0" smtClean="0">
              <a:solidFill>
                <a:srgbClr val="959595"/>
              </a:solidFill>
            </a:endParaRPr>
          </a:p>
          <a:p>
            <a:endParaRPr lang="en-US" dirty="0" smtClean="0"/>
          </a:p>
        </p:txBody>
      </p:sp>
      <p:sp>
        <p:nvSpPr>
          <p:cNvPr id="6" name="Title 5"/>
          <p:cNvSpPr>
            <a:spLocks noGrp="1"/>
          </p:cNvSpPr>
          <p:nvPr>
            <p:ph type="title"/>
          </p:nvPr>
        </p:nvSpPr>
        <p:spPr/>
        <p:txBody>
          <a:bodyPr/>
          <a:lstStyle/>
          <a:p>
            <a:r>
              <a:rPr lang="en-US" dirty="0" smtClean="0"/>
              <a:t>Contents</a:t>
            </a:r>
            <a:endParaRPr lang="en-US" dirty="0"/>
          </a:p>
        </p:txBody>
      </p:sp>
    </p:spTree>
    <p:extLst>
      <p:ext uri="{BB962C8B-B14F-4D97-AF65-F5344CB8AC3E}">
        <p14:creationId xmlns:p14="http://schemas.microsoft.com/office/powerpoint/2010/main" val="32964358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ounded Rectangle 18"/>
          <p:cNvSpPr/>
          <p:nvPr/>
        </p:nvSpPr>
        <p:spPr>
          <a:xfrm>
            <a:off x="6752699" y="831423"/>
            <a:ext cx="3652939" cy="4898045"/>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2" name="Slide Number Placeholder 1"/>
          <p:cNvSpPr>
            <a:spLocks noGrp="1"/>
          </p:cNvSpPr>
          <p:nvPr>
            <p:ph type="sldNum" sz="quarter" idx="11"/>
          </p:nvPr>
        </p:nvSpPr>
        <p:spPr/>
        <p:txBody>
          <a:bodyPr/>
          <a:lstStyle/>
          <a:p>
            <a:fld id="{12CB907E-C602-C34B-93F7-CA9E40714286}" type="slidenum">
              <a:rPr lang="en-US" smtClean="0"/>
              <a:pPr/>
              <a:t>28</a:t>
            </a:fld>
            <a:r>
              <a:rPr lang="en-US" dirty="0" smtClean="0"/>
              <a:t> </a:t>
            </a:r>
            <a:endParaRPr lang="en-US" dirty="0"/>
          </a:p>
        </p:txBody>
      </p:sp>
      <p:sp>
        <p:nvSpPr>
          <p:cNvPr id="3" name="Text Placeholder 2"/>
          <p:cNvSpPr>
            <a:spLocks noGrp="1"/>
          </p:cNvSpPr>
          <p:nvPr>
            <p:ph type="body" sz="quarter" idx="13"/>
          </p:nvPr>
        </p:nvSpPr>
        <p:spPr>
          <a:xfrm>
            <a:off x="488897" y="1097706"/>
            <a:ext cx="4771725" cy="4058494"/>
          </a:xfrm>
        </p:spPr>
        <p:txBody>
          <a:bodyPr/>
          <a:lstStyle/>
          <a:p>
            <a:r>
              <a:rPr lang="en-US" dirty="0"/>
              <a:t>What is a YAML </a:t>
            </a:r>
            <a:r>
              <a:rPr lang="en-US" dirty="0" smtClean="0"/>
              <a:t>file? </a:t>
            </a:r>
            <a:endParaRPr lang="en-US" dirty="0"/>
          </a:p>
          <a:p>
            <a:endParaRPr lang="en-US" sz="1400" dirty="0" smtClean="0">
              <a:solidFill>
                <a:schemeClr val="tx2"/>
              </a:solidFill>
            </a:endParaRPr>
          </a:p>
          <a:p>
            <a:pPr marL="239713" lvl="1" indent="-239713"/>
            <a:r>
              <a:rPr lang="en-US" sz="1600" dirty="0"/>
              <a:t>YAML stands for "</a:t>
            </a:r>
            <a:r>
              <a:rPr lang="en-US" sz="1600" b="1" i="1" dirty="0"/>
              <a:t>YAML </a:t>
            </a:r>
            <a:r>
              <a:rPr lang="en-US" sz="1600" b="1" i="1" dirty="0" err="1" smtClean="0"/>
              <a:t>Ain’t</a:t>
            </a:r>
            <a:r>
              <a:rPr lang="en-US" sz="1600" b="1" i="1" dirty="0" smtClean="0"/>
              <a:t> </a:t>
            </a:r>
            <a:r>
              <a:rPr lang="en-US" sz="1600" b="1" i="1" dirty="0"/>
              <a:t>Markup </a:t>
            </a:r>
            <a:r>
              <a:rPr lang="en-US" sz="1600" b="1" i="1" dirty="0" smtClean="0"/>
              <a:t>Language.</a:t>
            </a:r>
            <a:r>
              <a:rPr lang="en-US" sz="1600" dirty="0" smtClean="0"/>
              <a:t>" </a:t>
            </a:r>
            <a:endParaRPr lang="en-US" sz="1600" dirty="0"/>
          </a:p>
          <a:p>
            <a:pPr marL="463550" lvl="2" indent="-227013"/>
            <a:r>
              <a:rPr lang="en-US" dirty="0"/>
              <a:t>It’s basically a human-readable structured data format. </a:t>
            </a:r>
            <a:endParaRPr lang="en-US" dirty="0" smtClean="0"/>
          </a:p>
          <a:p>
            <a:pPr marL="463550" lvl="2" indent="-227013"/>
            <a:r>
              <a:rPr lang="en-US" dirty="0" smtClean="0"/>
              <a:t>It </a:t>
            </a:r>
            <a:r>
              <a:rPr lang="en-US" dirty="0"/>
              <a:t>is less complex and ungainly than XML or JSON, but provides similar capabilities. </a:t>
            </a:r>
          </a:p>
          <a:p>
            <a:pPr marL="463550" lvl="2" indent="-227013"/>
            <a:r>
              <a:rPr lang="en-US" dirty="0"/>
              <a:t>It allows you to provide powerful configuration settings.</a:t>
            </a:r>
          </a:p>
          <a:p>
            <a:pPr marL="1204913" indent="-285750">
              <a:buFont typeface="Arial" charset="0"/>
              <a:buChar char="•"/>
            </a:pPr>
            <a:endParaRPr lang="en-US" sz="1400" dirty="0" smtClean="0">
              <a:solidFill>
                <a:schemeClr val="tx2"/>
              </a:solidFill>
            </a:endParaRPr>
          </a:p>
          <a:p>
            <a:pPr marL="285750" indent="-285750">
              <a:buFont typeface="Arial" charset="0"/>
              <a:buChar char="•"/>
            </a:pPr>
            <a:endParaRPr lang="en-US" sz="1400" dirty="0">
              <a:solidFill>
                <a:schemeClr val="tx2"/>
              </a:solidFill>
            </a:endParaRPr>
          </a:p>
          <a:p>
            <a:endParaRPr lang="en-US" sz="1400" dirty="0">
              <a:solidFill>
                <a:schemeClr val="tx2"/>
              </a:solidFill>
            </a:endParaRPr>
          </a:p>
        </p:txBody>
      </p:sp>
      <p:sp>
        <p:nvSpPr>
          <p:cNvPr id="4" name="Title 3"/>
          <p:cNvSpPr>
            <a:spLocks noGrp="1"/>
          </p:cNvSpPr>
          <p:nvPr>
            <p:ph type="title"/>
          </p:nvPr>
        </p:nvSpPr>
        <p:spPr/>
        <p:txBody>
          <a:bodyPr/>
          <a:lstStyle/>
          <a:p>
            <a:r>
              <a:rPr lang="en-US" dirty="0"/>
              <a:t>YAML </a:t>
            </a:r>
            <a:r>
              <a:rPr lang="en-US" dirty="0" smtClean="0"/>
              <a:t>Files</a:t>
            </a:r>
            <a:endParaRPr lang="en-US" dirty="0"/>
          </a:p>
        </p:txBody>
      </p:sp>
      <p:sp>
        <p:nvSpPr>
          <p:cNvPr id="10" name="Oval 9" title="Section circle"/>
          <p:cNvSpPr/>
          <p:nvPr/>
        </p:nvSpPr>
        <p:spPr>
          <a:xfrm>
            <a:off x="11080877"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1" name="Oval 10" title="Section circle"/>
          <p:cNvSpPr/>
          <p:nvPr/>
        </p:nvSpPr>
        <p:spPr>
          <a:xfrm>
            <a:off x="10964989"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2" name="Oval 11" title="Section circle"/>
          <p:cNvSpPr/>
          <p:nvPr/>
        </p:nvSpPr>
        <p:spPr>
          <a:xfrm>
            <a:off x="10850689"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7" name="Rectangle 6"/>
          <p:cNvSpPr/>
          <p:nvPr/>
        </p:nvSpPr>
        <p:spPr>
          <a:xfrm>
            <a:off x="7095525" y="963168"/>
            <a:ext cx="2881856" cy="4616648"/>
          </a:xfrm>
          <a:prstGeom prst="rect">
            <a:avLst/>
          </a:prstGeom>
          <a:noFill/>
        </p:spPr>
        <p:txBody>
          <a:bodyPr wrap="square">
            <a:spAutoFit/>
          </a:bodyPr>
          <a:lstStyle/>
          <a:p>
            <a:r>
              <a:rPr lang="en-US" sz="1400" dirty="0">
                <a:solidFill>
                  <a:schemeClr val="bg1"/>
                </a:solidFill>
                <a:latin typeface="Menlo-Regular" charset="0"/>
              </a:rPr>
              <a:t>---</a:t>
            </a:r>
          </a:p>
          <a:p>
            <a:r>
              <a:rPr lang="en-US" sz="1400" dirty="0">
                <a:solidFill>
                  <a:schemeClr val="bg1"/>
                </a:solidFill>
                <a:latin typeface="Menlo-Regular" charset="0"/>
              </a:rPr>
              <a:t>apiVersion: extensions/v1beta1</a:t>
            </a:r>
          </a:p>
          <a:p>
            <a:r>
              <a:rPr lang="en-US" sz="1400" dirty="0">
                <a:solidFill>
                  <a:schemeClr val="bg1"/>
                </a:solidFill>
                <a:latin typeface="Menlo-Regular" charset="0"/>
              </a:rPr>
              <a:t>kind: Deployment</a:t>
            </a:r>
          </a:p>
          <a:p>
            <a:r>
              <a:rPr lang="en-US" sz="1400" dirty="0">
                <a:solidFill>
                  <a:schemeClr val="bg1"/>
                </a:solidFill>
                <a:latin typeface="Menlo-Regular" charset="0"/>
              </a:rPr>
              <a:t>metadata:</a:t>
            </a:r>
          </a:p>
          <a:p>
            <a:r>
              <a:rPr lang="en-US" sz="1400" dirty="0">
                <a:solidFill>
                  <a:schemeClr val="bg1"/>
                </a:solidFill>
                <a:latin typeface="Menlo-Regular" charset="0"/>
              </a:rPr>
              <a:t>  name: "${APP_NAME}"</a:t>
            </a:r>
          </a:p>
          <a:p>
            <a:r>
              <a:rPr lang="en-US" sz="1400" dirty="0">
                <a:solidFill>
                  <a:schemeClr val="bg1"/>
                </a:solidFill>
                <a:latin typeface="Menlo-Regular" charset="0"/>
              </a:rPr>
              <a:t>  namespace: "${APP_NS}"</a:t>
            </a:r>
          </a:p>
          <a:p>
            <a:r>
              <a:rPr lang="en-US" sz="1400" dirty="0">
                <a:solidFill>
                  <a:schemeClr val="bg1"/>
                </a:solidFill>
                <a:latin typeface="Menlo-Regular" charset="0"/>
              </a:rPr>
              <a:t>  labels:</a:t>
            </a:r>
          </a:p>
          <a:p>
            <a:r>
              <a:rPr lang="en-US" sz="1400" dirty="0">
                <a:solidFill>
                  <a:schemeClr val="bg1"/>
                </a:solidFill>
                <a:latin typeface="Menlo-Regular" charset="0"/>
              </a:rPr>
              <a:t>    app: "${APP_NAME}"</a:t>
            </a:r>
          </a:p>
          <a:p>
            <a:r>
              <a:rPr lang="de-DE" sz="1400" dirty="0">
                <a:solidFill>
                  <a:schemeClr val="bg1"/>
                </a:solidFill>
                <a:latin typeface="Menlo-Regular" charset="0"/>
              </a:rPr>
              <a:t>    </a:t>
            </a:r>
            <a:r>
              <a:rPr lang="de-DE" sz="1400" dirty="0" err="1">
                <a:solidFill>
                  <a:schemeClr val="bg1"/>
                </a:solidFill>
                <a:latin typeface="Menlo-Regular" charset="0"/>
              </a:rPr>
              <a:t>version</a:t>
            </a:r>
            <a:r>
              <a:rPr lang="de-DE" sz="1400" dirty="0">
                <a:solidFill>
                  <a:schemeClr val="bg1"/>
                </a:solidFill>
                <a:latin typeface="Menlo-Regular" charset="0"/>
              </a:rPr>
              <a:t>: "${VERSION:-0.0.1}"    </a:t>
            </a:r>
          </a:p>
          <a:p>
            <a:r>
              <a:rPr lang="de-DE" sz="1400" dirty="0" err="1">
                <a:solidFill>
                  <a:schemeClr val="bg1"/>
                </a:solidFill>
                <a:latin typeface="Menlo-Regular" charset="0"/>
              </a:rPr>
              <a:t>spec</a:t>
            </a:r>
            <a:r>
              <a:rPr lang="de-DE" sz="1400" dirty="0">
                <a:solidFill>
                  <a:schemeClr val="bg1"/>
                </a:solidFill>
                <a:latin typeface="Menlo-Regular" charset="0"/>
              </a:rPr>
              <a:t>:</a:t>
            </a:r>
          </a:p>
          <a:p>
            <a:r>
              <a:rPr lang="de-DE" sz="1400" dirty="0">
                <a:solidFill>
                  <a:schemeClr val="bg1"/>
                </a:solidFill>
                <a:latin typeface="Menlo-Regular" charset="0"/>
              </a:rPr>
              <a:t>  </a:t>
            </a:r>
            <a:r>
              <a:rPr lang="de-DE" sz="1400" dirty="0" err="1">
                <a:solidFill>
                  <a:schemeClr val="bg1"/>
                </a:solidFill>
                <a:latin typeface="Menlo-Regular" charset="0"/>
              </a:rPr>
              <a:t>replicas</a:t>
            </a:r>
            <a:r>
              <a:rPr lang="de-DE" sz="1400" dirty="0">
                <a:solidFill>
                  <a:schemeClr val="bg1"/>
                </a:solidFill>
                <a:latin typeface="Menlo-Regular" charset="0"/>
              </a:rPr>
              <a:t>: 2</a:t>
            </a:r>
          </a:p>
          <a:p>
            <a:r>
              <a:rPr lang="de-DE" sz="1400" dirty="0">
                <a:solidFill>
                  <a:schemeClr val="bg1"/>
                </a:solidFill>
                <a:latin typeface="Menlo-Regular" charset="0"/>
              </a:rPr>
              <a:t>  </a:t>
            </a:r>
            <a:r>
              <a:rPr lang="de-DE" sz="1400" dirty="0" err="1">
                <a:solidFill>
                  <a:schemeClr val="bg1"/>
                </a:solidFill>
                <a:latin typeface="Menlo-Regular" charset="0"/>
              </a:rPr>
              <a:t>selector</a:t>
            </a:r>
            <a:r>
              <a:rPr lang="de-DE" sz="1400" dirty="0">
                <a:solidFill>
                  <a:schemeClr val="bg1"/>
                </a:solidFill>
                <a:latin typeface="Menlo-Regular" charset="0"/>
              </a:rPr>
              <a:t>:</a:t>
            </a:r>
          </a:p>
          <a:p>
            <a:r>
              <a:rPr lang="de-DE" sz="1400" dirty="0">
                <a:solidFill>
                  <a:schemeClr val="bg1"/>
                </a:solidFill>
                <a:latin typeface="Menlo-Regular" charset="0"/>
              </a:rPr>
              <a:t>    </a:t>
            </a:r>
            <a:r>
              <a:rPr lang="de-DE" sz="1400" dirty="0" err="1">
                <a:solidFill>
                  <a:schemeClr val="bg1"/>
                </a:solidFill>
                <a:latin typeface="Menlo-Regular" charset="0"/>
              </a:rPr>
              <a:t>matchLabels</a:t>
            </a:r>
            <a:r>
              <a:rPr lang="de-DE" sz="1400" dirty="0">
                <a:solidFill>
                  <a:schemeClr val="bg1"/>
                </a:solidFill>
                <a:latin typeface="Menlo-Regular" charset="0"/>
              </a:rPr>
              <a:t>:</a:t>
            </a:r>
          </a:p>
          <a:p>
            <a:r>
              <a:rPr lang="ro-RO" sz="1400" dirty="0">
                <a:solidFill>
                  <a:schemeClr val="bg1"/>
                </a:solidFill>
                <a:latin typeface="Menlo-Regular" charset="0"/>
              </a:rPr>
              <a:t>      </a:t>
            </a:r>
            <a:r>
              <a:rPr lang="ro-RO" sz="1400" dirty="0" err="1">
                <a:solidFill>
                  <a:schemeClr val="bg1"/>
                </a:solidFill>
                <a:latin typeface="Menlo-Regular" charset="0"/>
              </a:rPr>
              <a:t>app</a:t>
            </a:r>
            <a:r>
              <a:rPr lang="ro-RO" sz="1400" dirty="0">
                <a:solidFill>
                  <a:schemeClr val="bg1"/>
                </a:solidFill>
                <a:latin typeface="Menlo-Regular" charset="0"/>
              </a:rPr>
              <a:t>: "${APP_NAME}"</a:t>
            </a:r>
          </a:p>
          <a:p>
            <a:r>
              <a:rPr lang="de-DE" sz="1400" dirty="0">
                <a:solidFill>
                  <a:schemeClr val="bg1"/>
                </a:solidFill>
                <a:latin typeface="Menlo-Regular" charset="0"/>
              </a:rPr>
              <a:t>      </a:t>
            </a:r>
            <a:r>
              <a:rPr lang="de-DE" sz="1400" dirty="0" err="1">
                <a:solidFill>
                  <a:schemeClr val="bg1"/>
                </a:solidFill>
                <a:latin typeface="Menlo-Regular" charset="0"/>
              </a:rPr>
              <a:t>version</a:t>
            </a:r>
            <a:r>
              <a:rPr lang="de-DE" sz="1400" dirty="0">
                <a:solidFill>
                  <a:schemeClr val="bg1"/>
                </a:solidFill>
                <a:latin typeface="Menlo-Regular" charset="0"/>
              </a:rPr>
              <a:t>: "${VERSION:-0.0.1}"</a:t>
            </a:r>
          </a:p>
          <a:p>
            <a:r>
              <a:rPr lang="de-DE" sz="1400" dirty="0">
                <a:solidFill>
                  <a:schemeClr val="bg1"/>
                </a:solidFill>
                <a:latin typeface="Menlo-Regular" charset="0"/>
              </a:rPr>
              <a:t>  </a:t>
            </a:r>
            <a:r>
              <a:rPr lang="de-DE" sz="1400" dirty="0" err="1">
                <a:solidFill>
                  <a:schemeClr val="bg1"/>
                </a:solidFill>
                <a:latin typeface="Menlo-Regular" charset="0"/>
              </a:rPr>
              <a:t>template</a:t>
            </a:r>
            <a:r>
              <a:rPr lang="de-DE" sz="1400" dirty="0">
                <a:solidFill>
                  <a:schemeClr val="bg1"/>
                </a:solidFill>
                <a:latin typeface="Menlo-Regular" charset="0"/>
              </a:rPr>
              <a:t>:</a:t>
            </a:r>
          </a:p>
          <a:p>
            <a:r>
              <a:rPr lang="de-DE" sz="1400" dirty="0">
                <a:solidFill>
                  <a:schemeClr val="bg1"/>
                </a:solidFill>
                <a:latin typeface="Menlo-Regular" charset="0"/>
              </a:rPr>
              <a:t>    </a:t>
            </a:r>
            <a:r>
              <a:rPr lang="de-DE" sz="1400" dirty="0" err="1">
                <a:solidFill>
                  <a:schemeClr val="bg1"/>
                </a:solidFill>
                <a:latin typeface="Menlo-Regular" charset="0"/>
              </a:rPr>
              <a:t>metadata</a:t>
            </a:r>
            <a:r>
              <a:rPr lang="de-DE" sz="1400" dirty="0">
                <a:solidFill>
                  <a:schemeClr val="bg1"/>
                </a:solidFill>
                <a:latin typeface="Menlo-Regular" charset="0"/>
              </a:rPr>
              <a:t>:</a:t>
            </a:r>
          </a:p>
          <a:p>
            <a:r>
              <a:rPr lang="ro-RO" sz="1400" dirty="0">
                <a:solidFill>
                  <a:schemeClr val="bg1"/>
                </a:solidFill>
                <a:latin typeface="Menlo-Regular" charset="0"/>
              </a:rPr>
              <a:t>      </a:t>
            </a:r>
            <a:r>
              <a:rPr lang="ro-RO" sz="1400" dirty="0" err="1">
                <a:solidFill>
                  <a:schemeClr val="bg1"/>
                </a:solidFill>
                <a:latin typeface="Menlo-Regular" charset="0"/>
              </a:rPr>
              <a:t>labels</a:t>
            </a:r>
            <a:r>
              <a:rPr lang="ro-RO" sz="1400" dirty="0">
                <a:solidFill>
                  <a:schemeClr val="bg1"/>
                </a:solidFill>
                <a:latin typeface="Menlo-Regular" charset="0"/>
              </a:rPr>
              <a:t>:</a:t>
            </a:r>
          </a:p>
          <a:p>
            <a:r>
              <a:rPr lang="ro-RO" sz="1400" dirty="0">
                <a:solidFill>
                  <a:schemeClr val="bg1"/>
                </a:solidFill>
                <a:latin typeface="Menlo-Regular" charset="0"/>
              </a:rPr>
              <a:t>        </a:t>
            </a:r>
            <a:r>
              <a:rPr lang="ro-RO" sz="1400" dirty="0" err="1">
                <a:solidFill>
                  <a:schemeClr val="bg1"/>
                </a:solidFill>
                <a:latin typeface="Menlo-Regular" charset="0"/>
              </a:rPr>
              <a:t>app</a:t>
            </a:r>
            <a:r>
              <a:rPr lang="ro-RO" sz="1400" dirty="0">
                <a:solidFill>
                  <a:schemeClr val="bg1"/>
                </a:solidFill>
                <a:latin typeface="Menlo-Regular" charset="0"/>
              </a:rPr>
              <a:t>: "${APP_NAME}"</a:t>
            </a:r>
          </a:p>
          <a:p>
            <a:r>
              <a:rPr lang="de-DE" sz="1400" dirty="0">
                <a:solidFill>
                  <a:schemeClr val="bg1"/>
                </a:solidFill>
                <a:latin typeface="Menlo-Regular" charset="0"/>
              </a:rPr>
              <a:t>        </a:t>
            </a:r>
            <a:r>
              <a:rPr lang="de-DE" sz="1400" dirty="0" err="1">
                <a:solidFill>
                  <a:schemeClr val="bg1"/>
                </a:solidFill>
                <a:latin typeface="Menlo-Regular" charset="0"/>
              </a:rPr>
              <a:t>version</a:t>
            </a:r>
            <a:r>
              <a:rPr lang="de-DE" sz="1400" dirty="0">
                <a:solidFill>
                  <a:schemeClr val="bg1"/>
                </a:solidFill>
                <a:latin typeface="Menlo-Regular" charset="0"/>
              </a:rPr>
              <a:t>: "${VERSION:-0.0.1</a:t>
            </a:r>
            <a:r>
              <a:rPr lang="de-DE" sz="1400" dirty="0" smtClean="0">
                <a:solidFill>
                  <a:schemeClr val="bg1"/>
                </a:solidFill>
                <a:latin typeface="Menlo-Regular" charset="0"/>
              </a:rPr>
              <a:t>}"</a:t>
            </a:r>
            <a:endParaRPr lang="de-DE" sz="1400" dirty="0">
              <a:solidFill>
                <a:schemeClr val="bg1"/>
              </a:solidFill>
              <a:latin typeface="Menlo-Regular" charset="0"/>
            </a:endParaRPr>
          </a:p>
        </p:txBody>
      </p:sp>
      <p:sp>
        <p:nvSpPr>
          <p:cNvPr id="5" name="TextBox 4"/>
          <p:cNvSpPr txBox="1"/>
          <p:nvPr/>
        </p:nvSpPr>
        <p:spPr>
          <a:xfrm>
            <a:off x="7102192" y="5860924"/>
            <a:ext cx="3162300" cy="266700"/>
          </a:xfrm>
          <a:prstGeom prst="rect">
            <a:avLst/>
          </a:prstGeom>
          <a:noFill/>
          <a:ln>
            <a:noFill/>
          </a:ln>
        </p:spPr>
        <p:txBody>
          <a:bodyPr wrap="square" lIns="0" tIns="0" rIns="0" bIns="0" rtlCol="0">
            <a:noAutofit/>
          </a:bodyPr>
          <a:lstStyle/>
          <a:p>
            <a:pPr algn="ctr">
              <a:lnSpc>
                <a:spcPct val="90000"/>
              </a:lnSpc>
              <a:spcAft>
                <a:spcPts val="600"/>
              </a:spcAft>
              <a:buClr>
                <a:schemeClr val="tx1"/>
              </a:buClr>
            </a:pPr>
            <a:r>
              <a:rPr lang="en-US" sz="2400" b="1" dirty="0">
                <a:cs typeface="ATT Aleck Sans" panose="020B0503020203020204" pitchFamily="34" charset="0"/>
              </a:rPr>
              <a:t>YAML Example</a:t>
            </a:r>
          </a:p>
        </p:txBody>
      </p:sp>
      <p:sp>
        <p:nvSpPr>
          <p:cNvPr id="13" name="Rectangle 12"/>
          <p:cNvSpPr/>
          <p:nvPr/>
        </p:nvSpPr>
        <p:spPr>
          <a:xfrm>
            <a:off x="8267699" y="6141267"/>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YAML Files</a:t>
            </a:r>
          </a:p>
        </p:txBody>
      </p:sp>
      <p:sp>
        <p:nvSpPr>
          <p:cNvPr id="14" name="Oval 13" title="Section circle"/>
          <p:cNvSpPr/>
          <p:nvPr/>
        </p:nvSpPr>
        <p:spPr>
          <a:xfrm>
            <a:off x="11425365"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5" name="Oval 14" title="Section circle"/>
          <p:cNvSpPr/>
          <p:nvPr/>
        </p:nvSpPr>
        <p:spPr>
          <a:xfrm>
            <a:off x="11309477"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6" name="Oval 15" title="Section circle"/>
          <p:cNvSpPr/>
          <p:nvPr/>
        </p:nvSpPr>
        <p:spPr>
          <a:xfrm>
            <a:off x="11195177"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8" name="Oval 17" title="Section circle"/>
          <p:cNvSpPr/>
          <p:nvPr/>
        </p:nvSpPr>
        <p:spPr>
          <a:xfrm>
            <a:off x="11539665"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125647044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635930" y="2870200"/>
            <a:ext cx="4991100" cy="28829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8" name="Rectangle 7"/>
          <p:cNvSpPr/>
          <p:nvPr/>
        </p:nvSpPr>
        <p:spPr>
          <a:xfrm>
            <a:off x="6426200" y="2870200"/>
            <a:ext cx="4991100" cy="28829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2" name="Slide Number Placeholder 1"/>
          <p:cNvSpPr>
            <a:spLocks noGrp="1"/>
          </p:cNvSpPr>
          <p:nvPr>
            <p:ph type="sldNum" sz="quarter" idx="11"/>
          </p:nvPr>
        </p:nvSpPr>
        <p:spPr/>
        <p:txBody>
          <a:bodyPr/>
          <a:lstStyle/>
          <a:p>
            <a:fld id="{12CB907E-C602-C34B-93F7-CA9E40714286}" type="slidenum">
              <a:rPr lang="en-US" smtClean="0"/>
              <a:pPr/>
              <a:t>29</a:t>
            </a:fld>
            <a:r>
              <a:rPr lang="en-US" dirty="0" smtClean="0"/>
              <a:t> </a:t>
            </a:r>
            <a:endParaRPr lang="en-US" dirty="0"/>
          </a:p>
        </p:txBody>
      </p:sp>
      <p:sp>
        <p:nvSpPr>
          <p:cNvPr id="3" name="Text Placeholder 2"/>
          <p:cNvSpPr>
            <a:spLocks noGrp="1"/>
          </p:cNvSpPr>
          <p:nvPr>
            <p:ph type="body" sz="quarter" idx="13"/>
          </p:nvPr>
        </p:nvSpPr>
        <p:spPr>
          <a:xfrm>
            <a:off x="488897" y="1097706"/>
            <a:ext cx="11055403" cy="1442294"/>
          </a:xfrm>
        </p:spPr>
        <p:txBody>
          <a:bodyPr/>
          <a:lstStyle/>
          <a:p>
            <a:r>
              <a:rPr lang="en-US" dirty="0"/>
              <a:t>YAML vs Command L</a:t>
            </a:r>
            <a:r>
              <a:rPr lang="en-US" dirty="0" smtClean="0"/>
              <a:t>ine</a:t>
            </a:r>
            <a:endParaRPr lang="en-US" sz="1400" dirty="0" smtClean="0">
              <a:solidFill>
                <a:schemeClr val="tx2"/>
              </a:solidFill>
            </a:endParaRPr>
          </a:p>
          <a:p>
            <a:pPr lvl="1"/>
            <a:r>
              <a:rPr lang="en-US" dirty="0"/>
              <a:t>Pod, Services, etc., can be created using Kubectl command line with arguments or using YAML file.</a:t>
            </a:r>
          </a:p>
          <a:p>
            <a:pPr lvl="1"/>
            <a:endParaRPr lang="en-US" b="1" dirty="0" smtClean="0"/>
          </a:p>
          <a:p>
            <a:pPr lvl="1"/>
            <a:r>
              <a:rPr lang="en-US" sz="1600" b="1" dirty="0" smtClean="0"/>
              <a:t>Example </a:t>
            </a:r>
            <a:r>
              <a:rPr lang="en-US" sz="1600" b="1" dirty="0"/>
              <a:t>for creating a pod using command line </a:t>
            </a:r>
            <a:r>
              <a:rPr lang="en-US" sz="1600" b="1" dirty="0" smtClean="0"/>
              <a:t>vs. YAML</a:t>
            </a:r>
            <a:r>
              <a:rPr lang="en-US" b="1" dirty="0" smtClean="0"/>
              <a:t>:</a:t>
            </a:r>
            <a:endParaRPr lang="en-US" b="1" dirty="0"/>
          </a:p>
          <a:p>
            <a:pPr marL="285750" indent="-285750">
              <a:buFont typeface="Arial" charset="0"/>
              <a:buChar char="•"/>
            </a:pPr>
            <a:endParaRPr lang="en-US" sz="2000" dirty="0" smtClean="0">
              <a:solidFill>
                <a:schemeClr val="tx2"/>
              </a:solidFill>
            </a:endParaRPr>
          </a:p>
          <a:p>
            <a:pPr marL="285750" indent="-285750">
              <a:buFont typeface="Arial" charset="0"/>
              <a:buChar char="•"/>
            </a:pPr>
            <a:endParaRPr lang="en-US" sz="2000" dirty="0" smtClean="0">
              <a:solidFill>
                <a:schemeClr val="tx2"/>
              </a:solidFill>
            </a:endParaRPr>
          </a:p>
          <a:p>
            <a:pPr marL="285750" indent="-285750">
              <a:buFont typeface="Arial" charset="0"/>
              <a:buChar char="•"/>
            </a:pPr>
            <a:endParaRPr lang="en-US" sz="1400" dirty="0" smtClean="0">
              <a:solidFill>
                <a:schemeClr val="tx2"/>
              </a:solidFill>
            </a:endParaRPr>
          </a:p>
          <a:p>
            <a:pPr marL="285750" indent="-285750">
              <a:buFont typeface="Arial" charset="0"/>
              <a:buChar char="•"/>
            </a:pPr>
            <a:endParaRPr lang="en-US" sz="1400" dirty="0">
              <a:solidFill>
                <a:schemeClr val="tx2"/>
              </a:solidFill>
            </a:endParaRPr>
          </a:p>
          <a:p>
            <a:endParaRPr lang="en-US" sz="1400" dirty="0">
              <a:solidFill>
                <a:schemeClr val="tx2"/>
              </a:solidFill>
            </a:endParaRPr>
          </a:p>
        </p:txBody>
      </p:sp>
      <p:sp>
        <p:nvSpPr>
          <p:cNvPr id="4" name="Title 3"/>
          <p:cNvSpPr>
            <a:spLocks noGrp="1"/>
          </p:cNvSpPr>
          <p:nvPr>
            <p:ph type="title"/>
          </p:nvPr>
        </p:nvSpPr>
        <p:spPr/>
        <p:txBody>
          <a:bodyPr/>
          <a:lstStyle/>
          <a:p>
            <a:r>
              <a:rPr lang="en-US" dirty="0"/>
              <a:t>YAML </a:t>
            </a:r>
            <a:r>
              <a:rPr lang="en-US" dirty="0" smtClean="0"/>
              <a:t>Files</a:t>
            </a:r>
            <a:endParaRPr lang="en-US" dirty="0"/>
          </a:p>
        </p:txBody>
      </p:sp>
      <p:sp>
        <p:nvSpPr>
          <p:cNvPr id="5" name="TextBox 4"/>
          <p:cNvSpPr txBox="1"/>
          <p:nvPr/>
        </p:nvSpPr>
        <p:spPr>
          <a:xfrm>
            <a:off x="6611333" y="3016250"/>
            <a:ext cx="4805967" cy="2590800"/>
          </a:xfrm>
          <a:prstGeom prst="rect">
            <a:avLst/>
          </a:prstGeom>
          <a:noFill/>
          <a:ln>
            <a:noFill/>
          </a:ln>
        </p:spPr>
        <p:txBody>
          <a:bodyPr wrap="none" lIns="0" tIns="0" rIns="0" bIns="0" rtlCol="0">
            <a:noAutofit/>
          </a:bodyPr>
          <a:lstStyle/>
          <a:p>
            <a:r>
              <a:rPr lang="en-US" sz="1600" b="1" dirty="0" smtClean="0">
                <a:solidFill>
                  <a:schemeClr val="bg1"/>
                </a:solidFill>
              </a:rPr>
              <a:t>kubectl </a:t>
            </a:r>
            <a:r>
              <a:rPr lang="en-US" sz="1600" b="1" dirty="0">
                <a:solidFill>
                  <a:schemeClr val="bg1"/>
                </a:solidFill>
              </a:rPr>
              <a:t>create</a:t>
            </a:r>
            <a:r>
              <a:rPr lang="en-US" sz="1600" dirty="0">
                <a:solidFill>
                  <a:schemeClr val="bg1"/>
                </a:solidFill>
              </a:rPr>
              <a:t> -f nginx_pod.</a:t>
            </a:r>
            <a:r>
              <a:rPr lang="en-US" sz="1600" b="1" dirty="0">
                <a:solidFill>
                  <a:schemeClr val="bg1"/>
                </a:solidFill>
              </a:rPr>
              <a:t>yaml</a:t>
            </a:r>
          </a:p>
          <a:p>
            <a:endParaRPr lang="en-US" sz="1400" dirty="0" smtClean="0">
              <a:solidFill>
                <a:schemeClr val="bg1"/>
              </a:solidFill>
            </a:endParaRPr>
          </a:p>
          <a:p>
            <a:r>
              <a:rPr lang="en-US" sz="1400" dirty="0" smtClean="0">
                <a:solidFill>
                  <a:schemeClr val="bg1"/>
                </a:solidFill>
              </a:rPr>
              <a:t>--</a:t>
            </a:r>
          </a:p>
          <a:p>
            <a:r>
              <a:rPr lang="en-US" sz="1400" dirty="0" smtClean="0">
                <a:solidFill>
                  <a:schemeClr val="bg1"/>
                </a:solidFill>
              </a:rPr>
              <a:t>apiVersion</a:t>
            </a:r>
            <a:r>
              <a:rPr lang="en-US" sz="1400" dirty="0">
                <a:solidFill>
                  <a:schemeClr val="bg1"/>
                </a:solidFill>
              </a:rPr>
              <a:t>: v1</a:t>
            </a:r>
          </a:p>
          <a:p>
            <a:r>
              <a:rPr lang="en-US" sz="1400" dirty="0">
                <a:solidFill>
                  <a:schemeClr val="bg1"/>
                </a:solidFill>
              </a:rPr>
              <a:t>kind: Pod</a:t>
            </a:r>
          </a:p>
          <a:p>
            <a:r>
              <a:rPr lang="en-US" sz="1400" dirty="0">
                <a:solidFill>
                  <a:schemeClr val="bg1"/>
                </a:solidFill>
              </a:rPr>
              <a:t>metadata:</a:t>
            </a:r>
          </a:p>
          <a:p>
            <a:r>
              <a:rPr lang="en-US" sz="1400" dirty="0">
                <a:solidFill>
                  <a:schemeClr val="bg1"/>
                </a:solidFill>
              </a:rPr>
              <a:t> name: nginx</a:t>
            </a:r>
          </a:p>
          <a:p>
            <a:r>
              <a:rPr lang="en-US" sz="1400" dirty="0">
                <a:solidFill>
                  <a:schemeClr val="bg1"/>
                </a:solidFill>
              </a:rPr>
              <a:t>spec:</a:t>
            </a:r>
          </a:p>
          <a:p>
            <a:r>
              <a:rPr lang="en-US" sz="1400" dirty="0">
                <a:solidFill>
                  <a:schemeClr val="bg1"/>
                </a:solidFill>
              </a:rPr>
              <a:t> containers:</a:t>
            </a:r>
          </a:p>
          <a:p>
            <a:r>
              <a:rPr lang="en-US" sz="1400" dirty="0">
                <a:solidFill>
                  <a:schemeClr val="bg1"/>
                </a:solidFill>
              </a:rPr>
              <a:t>   – name: nginx</a:t>
            </a:r>
          </a:p>
          <a:p>
            <a:r>
              <a:rPr lang="en-US" sz="1400" dirty="0">
                <a:solidFill>
                  <a:schemeClr val="bg1"/>
                </a:solidFill>
              </a:rPr>
              <a:t>     image: </a:t>
            </a:r>
            <a:r>
              <a:rPr lang="en-US" sz="1400" dirty="0" smtClean="0">
                <a:solidFill>
                  <a:schemeClr val="bg1"/>
                </a:solidFill>
              </a:rPr>
              <a:t>nginx</a:t>
            </a:r>
            <a:endParaRPr lang="en-US" sz="1400" dirty="0">
              <a:solidFill>
                <a:schemeClr val="bg1"/>
              </a:solidFill>
            </a:endParaRPr>
          </a:p>
        </p:txBody>
      </p:sp>
      <p:sp>
        <p:nvSpPr>
          <p:cNvPr id="6" name="TextBox 5"/>
          <p:cNvSpPr txBox="1"/>
          <p:nvPr/>
        </p:nvSpPr>
        <p:spPr>
          <a:xfrm>
            <a:off x="644193" y="3003550"/>
            <a:ext cx="4019603" cy="2451100"/>
          </a:xfrm>
          <a:prstGeom prst="rect">
            <a:avLst/>
          </a:prstGeom>
          <a:noFill/>
          <a:ln>
            <a:noFill/>
          </a:ln>
        </p:spPr>
        <p:txBody>
          <a:bodyPr wrap="none" lIns="0" tIns="0" rIns="0" bIns="0" rtlCol="0">
            <a:noAutofit/>
          </a:bodyPr>
          <a:lstStyle/>
          <a:p>
            <a:pPr marL="228600" lvl="2"/>
            <a:r>
              <a:rPr lang="en-US" sz="1600" b="1" dirty="0" smtClean="0">
                <a:solidFill>
                  <a:schemeClr val="bg1"/>
                </a:solidFill>
              </a:rPr>
              <a:t>kubectl</a:t>
            </a:r>
            <a:r>
              <a:rPr lang="en-US" sz="1600" dirty="0" smtClean="0">
                <a:solidFill>
                  <a:schemeClr val="bg1"/>
                </a:solidFill>
              </a:rPr>
              <a:t> </a:t>
            </a:r>
            <a:r>
              <a:rPr lang="en-US" sz="1600" b="1" dirty="0">
                <a:solidFill>
                  <a:schemeClr val="bg1"/>
                </a:solidFill>
              </a:rPr>
              <a:t>run</a:t>
            </a:r>
            <a:r>
              <a:rPr lang="en-US" sz="1600" dirty="0">
                <a:solidFill>
                  <a:schemeClr val="bg1"/>
                </a:solidFill>
              </a:rPr>
              <a:t> nginx --image=nginx --replicas=1</a:t>
            </a:r>
          </a:p>
        </p:txBody>
      </p:sp>
      <p:sp>
        <p:nvSpPr>
          <p:cNvPr id="14" name="Rectangle 13"/>
          <p:cNvSpPr/>
          <p:nvPr/>
        </p:nvSpPr>
        <p:spPr>
          <a:xfrm>
            <a:off x="8267699" y="6141267"/>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YAML Files</a:t>
            </a:r>
          </a:p>
        </p:txBody>
      </p:sp>
      <p:sp>
        <p:nvSpPr>
          <p:cNvPr id="15" name="Oval 14" title="Section circle"/>
          <p:cNvSpPr/>
          <p:nvPr/>
        </p:nvSpPr>
        <p:spPr>
          <a:xfrm>
            <a:off x="11080877"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6" name="Oval 15" title="Section circle"/>
          <p:cNvSpPr/>
          <p:nvPr/>
        </p:nvSpPr>
        <p:spPr>
          <a:xfrm>
            <a:off x="10964989"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7" name="Oval 16" title="Section circle"/>
          <p:cNvSpPr/>
          <p:nvPr/>
        </p:nvSpPr>
        <p:spPr>
          <a:xfrm>
            <a:off x="10850689"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8" name="Oval 17" title="Section circle"/>
          <p:cNvSpPr/>
          <p:nvPr/>
        </p:nvSpPr>
        <p:spPr>
          <a:xfrm>
            <a:off x="11425365"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9" name="Oval 18" title="Section circle"/>
          <p:cNvSpPr/>
          <p:nvPr/>
        </p:nvSpPr>
        <p:spPr>
          <a:xfrm>
            <a:off x="11309477"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0" name="Oval 19" title="Section circle"/>
          <p:cNvSpPr/>
          <p:nvPr/>
        </p:nvSpPr>
        <p:spPr>
          <a:xfrm>
            <a:off x="11195177"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22" name="Oval 21" title="Section circle"/>
          <p:cNvSpPr/>
          <p:nvPr/>
        </p:nvSpPr>
        <p:spPr>
          <a:xfrm>
            <a:off x="11539665"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20497837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2"/>
          <p:cNvSpPr>
            <a:spLocks noGrp="1"/>
          </p:cNvSpPr>
          <p:nvPr>
            <p:ph type="body" sz="quarter" idx="13"/>
          </p:nvPr>
        </p:nvSpPr>
        <p:spPr>
          <a:xfrm>
            <a:off x="490938" y="1785257"/>
            <a:ext cx="3479483" cy="4488542"/>
          </a:xfrm>
          <a:ln w="28575">
            <a:solidFill>
              <a:srgbClr val="009FDB"/>
            </a:solidFill>
          </a:ln>
        </p:spPr>
        <p:txBody>
          <a:bodyPr/>
          <a:lstStyle/>
          <a:p>
            <a:pPr marL="0" indent="3175" algn="ctr">
              <a:tabLst>
                <a:tab pos="2971800" algn="r"/>
              </a:tabLst>
            </a:pPr>
            <a:endParaRPr lang="en-US" sz="800" b="1" u="sng" dirty="0" smtClean="0">
              <a:solidFill>
                <a:srgbClr val="191919"/>
              </a:solidFill>
            </a:endParaRPr>
          </a:p>
          <a:p>
            <a:pPr marL="0" indent="3175" algn="ctr">
              <a:tabLst>
                <a:tab pos="2971800" algn="r"/>
              </a:tabLst>
            </a:pPr>
            <a:r>
              <a:rPr lang="en-US" sz="2000" b="1" u="sng" dirty="0" smtClean="0">
                <a:solidFill>
                  <a:srgbClr val="191919"/>
                </a:solidFill>
              </a:rPr>
              <a:t>Your Course </a:t>
            </a:r>
            <a:r>
              <a:rPr lang="en-US" sz="2000" b="1" u="sng" dirty="0">
                <a:solidFill>
                  <a:srgbClr val="191919"/>
                </a:solidFill>
              </a:rPr>
              <a:t>Overview</a:t>
            </a:r>
          </a:p>
          <a:p>
            <a:pPr marL="63500" lvl="1">
              <a:tabLst>
                <a:tab pos="2971800" algn="r"/>
              </a:tabLst>
            </a:pPr>
            <a:r>
              <a:rPr lang="en-US" dirty="0">
                <a:solidFill>
                  <a:srgbClr val="191919"/>
                </a:solidFill>
              </a:rPr>
              <a:t>This course explains how </a:t>
            </a:r>
            <a:r>
              <a:rPr lang="en-US" dirty="0" smtClean="0">
                <a:solidFill>
                  <a:srgbClr val="191919"/>
                </a:solidFill>
              </a:rPr>
              <a:t>Kubernetes is </a:t>
            </a:r>
            <a:r>
              <a:rPr lang="en-US" dirty="0">
                <a:solidFill>
                  <a:srgbClr val="191919"/>
                </a:solidFill>
              </a:rPr>
              <a:t>being used part of CDP runtime environment and especially when using AJSC6.</a:t>
            </a:r>
            <a:br>
              <a:rPr lang="en-US" dirty="0">
                <a:solidFill>
                  <a:srgbClr val="191919"/>
                </a:solidFill>
              </a:rPr>
            </a:br>
            <a:r>
              <a:rPr lang="en-US" dirty="0">
                <a:solidFill>
                  <a:srgbClr val="191919"/>
                </a:solidFill>
              </a:rPr>
              <a:t/>
            </a:r>
            <a:br>
              <a:rPr lang="en-US" dirty="0">
                <a:solidFill>
                  <a:srgbClr val="191919"/>
                </a:solidFill>
              </a:rPr>
            </a:br>
            <a:r>
              <a:rPr lang="en-US" dirty="0">
                <a:solidFill>
                  <a:srgbClr val="191919"/>
                </a:solidFill>
              </a:rPr>
              <a:t>You can work through the course at your own pace.   It may take 1 to 2 hours to complete this course, including the self-check exercises.</a:t>
            </a:r>
          </a:p>
          <a:p>
            <a:pPr marL="114300" algn="ctr">
              <a:tabLst>
                <a:tab pos="2971800" algn="r"/>
              </a:tabLst>
            </a:pPr>
            <a:endParaRPr lang="en-US" sz="800" dirty="0" smtClean="0">
              <a:solidFill>
                <a:srgbClr val="191919"/>
              </a:solidFill>
            </a:endParaRPr>
          </a:p>
          <a:p>
            <a:pPr marL="0" indent="3175" algn="ctr">
              <a:tabLst>
                <a:tab pos="2971800" algn="r"/>
              </a:tabLst>
            </a:pPr>
            <a:r>
              <a:rPr lang="en-US" sz="2000" b="1" u="sng" dirty="0" smtClean="0">
                <a:solidFill>
                  <a:srgbClr val="191919"/>
                </a:solidFill>
              </a:rPr>
              <a:t>Intended </a:t>
            </a:r>
            <a:r>
              <a:rPr lang="en-US" sz="2000" b="1" u="sng" dirty="0">
                <a:solidFill>
                  <a:srgbClr val="191919"/>
                </a:solidFill>
              </a:rPr>
              <a:t>Audience</a:t>
            </a:r>
          </a:p>
          <a:p>
            <a:pPr marL="63500" lvl="1" algn="ctr">
              <a:tabLst>
                <a:tab pos="2971800" algn="r"/>
              </a:tabLst>
            </a:pPr>
            <a:r>
              <a:rPr lang="en-US" dirty="0" smtClean="0">
                <a:solidFill>
                  <a:srgbClr val="191919"/>
                </a:solidFill>
              </a:rPr>
              <a:t>Operations, Developers </a:t>
            </a:r>
            <a:r>
              <a:rPr lang="en-US" dirty="0">
                <a:solidFill>
                  <a:srgbClr val="191919"/>
                </a:solidFill>
              </a:rPr>
              <a:t>and Architects</a:t>
            </a:r>
          </a:p>
          <a:p>
            <a:pPr marL="114300" lvl="0" algn="ctr">
              <a:tabLst>
                <a:tab pos="2971800" algn="r"/>
              </a:tabLst>
            </a:pPr>
            <a:endParaRPr lang="en-US" sz="800" dirty="0">
              <a:solidFill>
                <a:srgbClr val="191919"/>
              </a:solidFill>
            </a:endParaRPr>
          </a:p>
          <a:p>
            <a:pPr marL="0" lvl="0" indent="3175" algn="ctr">
              <a:tabLst>
                <a:tab pos="2971800" algn="r"/>
              </a:tabLst>
            </a:pPr>
            <a:r>
              <a:rPr lang="en-US" sz="2000" b="1" u="sng" dirty="0">
                <a:solidFill>
                  <a:srgbClr val="191919"/>
                </a:solidFill>
              </a:rPr>
              <a:t>Prerequisites</a:t>
            </a:r>
          </a:p>
          <a:p>
            <a:pPr marL="63500" lvl="1" algn="ctr">
              <a:tabLst>
                <a:tab pos="2971800" algn="r"/>
              </a:tabLst>
            </a:pPr>
            <a:r>
              <a:rPr lang="en-US" dirty="0" smtClean="0"/>
              <a:t>CDP207, CDP409</a:t>
            </a:r>
            <a:endParaRPr lang="en-US" dirty="0"/>
          </a:p>
          <a:p>
            <a:pPr lvl="2"/>
            <a:endParaRPr lang="en-US" dirty="0" smtClean="0"/>
          </a:p>
        </p:txBody>
      </p:sp>
      <p:sp>
        <p:nvSpPr>
          <p:cNvPr id="12" name="Text Placeholder 2"/>
          <p:cNvSpPr txBox="1">
            <a:spLocks/>
          </p:cNvSpPr>
          <p:nvPr/>
        </p:nvSpPr>
        <p:spPr>
          <a:xfrm>
            <a:off x="4487779" y="755903"/>
            <a:ext cx="6751721" cy="5517896"/>
          </a:xfrm>
          <a:prstGeom prst="rect">
            <a:avLst/>
          </a:prstGeom>
          <a:ln w="28575">
            <a:solidFill>
              <a:srgbClr val="009FDB"/>
            </a:solidFill>
          </a:ln>
        </p:spPr>
        <p:txBody>
          <a:bodyPr vert="horz" lIns="0" tIns="0" rIns="0" bIns="0" rtlCol="0">
            <a:noAutofit/>
          </a:bodyPr>
          <a:lstStyle>
            <a:lvl1pPr marL="339725" indent="-339725" algn="l" defTabSz="457200" rtl="0" eaLnBrk="1" latinLnBrk="0" hangingPunct="1">
              <a:lnSpc>
                <a:spcPct val="90000"/>
              </a:lnSpc>
              <a:spcBef>
                <a:spcPts val="0"/>
              </a:spcBef>
              <a:spcAft>
                <a:spcPts val="600"/>
              </a:spcAft>
              <a:buClr>
                <a:schemeClr val="tx1"/>
              </a:buClr>
              <a:buFont typeface="Arial"/>
              <a:buNone/>
              <a:defRPr sz="2400" kern="1200">
                <a:solidFill>
                  <a:schemeClr val="tx1"/>
                </a:solidFill>
                <a:latin typeface="+mn-lt"/>
                <a:ea typeface="+mn-ea"/>
                <a:cs typeface="ATT Aleck Sans" panose="020B0503020203020204" pitchFamily="34" charset="0"/>
              </a:defRPr>
            </a:lvl1pPr>
            <a:lvl2pPr marL="0" indent="0" algn="l" defTabSz="457200" rtl="0" eaLnBrk="1" latinLnBrk="0" hangingPunct="1">
              <a:lnSpc>
                <a:spcPct val="100000"/>
              </a:lnSpc>
              <a:spcBef>
                <a:spcPts val="0"/>
              </a:spcBef>
              <a:spcAft>
                <a:spcPts val="800"/>
              </a:spcAft>
              <a:buClr>
                <a:schemeClr val="tx2"/>
              </a:buClr>
              <a:buFontTx/>
              <a:buNone/>
              <a:defRPr sz="1400" kern="1200" baseline="0">
                <a:solidFill>
                  <a:schemeClr val="tx2"/>
                </a:solidFill>
                <a:latin typeface="+mn-lt"/>
                <a:ea typeface="+mn-ea"/>
                <a:cs typeface="ATT Aleck Sans" panose="020B0503020203020204" pitchFamily="34" charset="0"/>
              </a:defRPr>
            </a:lvl2pPr>
            <a:lvl3pPr marL="228600" indent="-228600" algn="l" defTabSz="457200" rtl="0" eaLnBrk="1" latinLnBrk="0" hangingPunct="1">
              <a:lnSpc>
                <a:spcPct val="100000"/>
              </a:lnSpc>
              <a:spcBef>
                <a:spcPts val="0"/>
              </a:spcBef>
              <a:spcAft>
                <a:spcPts val="800"/>
              </a:spcAft>
              <a:buClr>
                <a:schemeClr val="tx2"/>
              </a:buClr>
              <a:buFont typeface="Lucida Grande"/>
              <a:buChar char="–"/>
              <a:defRPr sz="1400" kern="1200" baseline="0">
                <a:solidFill>
                  <a:schemeClr val="tx2"/>
                </a:solidFill>
                <a:latin typeface="+mn-lt"/>
                <a:ea typeface="+mn-ea"/>
                <a:cs typeface="ATT Aleck Sans" panose="020B0503020203020204" pitchFamily="34" charset="0"/>
              </a:defRPr>
            </a:lvl3pPr>
            <a:lvl4pPr marL="457200" indent="-231775" algn="l" defTabSz="457200" rtl="0" eaLnBrk="1" latinLnBrk="0" hangingPunct="1">
              <a:lnSpc>
                <a:spcPct val="100000"/>
              </a:lnSpc>
              <a:spcBef>
                <a:spcPts val="0"/>
              </a:spcBef>
              <a:spcAft>
                <a:spcPts val="800"/>
              </a:spcAft>
              <a:buClr>
                <a:schemeClr val="tx2"/>
              </a:buClr>
              <a:buFont typeface="Arial"/>
              <a:buChar char="•"/>
              <a:defRPr sz="1400" kern="1200">
                <a:solidFill>
                  <a:schemeClr val="tx2"/>
                </a:solidFill>
                <a:latin typeface="+mn-lt"/>
                <a:ea typeface="+mn-ea"/>
                <a:cs typeface="ATT Aleck Sans" panose="020B0503020203020204" pitchFamily="34" charset="0"/>
              </a:defRPr>
            </a:lvl4pPr>
            <a:lvl5pPr marL="685800" indent="-228600" algn="l" defTabSz="457200" rtl="0" eaLnBrk="1" latinLnBrk="0" hangingPunct="1">
              <a:lnSpc>
                <a:spcPct val="100000"/>
              </a:lnSpc>
              <a:spcBef>
                <a:spcPts val="0"/>
              </a:spcBef>
              <a:spcAft>
                <a:spcPts val="800"/>
              </a:spcAft>
              <a:buClr>
                <a:schemeClr val="tx2"/>
              </a:buClr>
              <a:buFont typeface="Lucida Grande"/>
              <a:buChar char="–"/>
              <a:defRPr sz="1400" kern="1200">
                <a:solidFill>
                  <a:schemeClr val="tx2"/>
                </a:solidFill>
                <a:latin typeface="+mn-lt"/>
                <a:ea typeface="+mn-ea"/>
                <a:cs typeface="ATT Aleck Sans" panose="020B0503020203020204" pitchFamily="34" charset="0"/>
              </a:defRPr>
            </a:lvl5pPr>
            <a:lvl6pPr marL="917575" indent="-228600" algn="l" defTabSz="457200" rtl="0" eaLnBrk="1" latinLnBrk="0" hangingPunct="1">
              <a:lnSpc>
                <a:spcPct val="100000"/>
              </a:lnSpc>
              <a:spcBef>
                <a:spcPts val="0"/>
              </a:spcBef>
              <a:spcAft>
                <a:spcPts val="800"/>
              </a:spcAft>
              <a:buClr>
                <a:schemeClr val="tx2"/>
              </a:buClr>
              <a:buFont typeface="Lucida Grande"/>
              <a:buChar char="»"/>
              <a:defRPr sz="1400" kern="1200" baseline="0">
                <a:solidFill>
                  <a:schemeClr val="tx2"/>
                </a:solidFill>
                <a:latin typeface="+mn-lt"/>
                <a:ea typeface="+mn-ea"/>
                <a:cs typeface="ATT Aleck Sans" panose="020B0503020203020204" pitchFamily="34" charset="0"/>
              </a:defRPr>
            </a:lvl6pPr>
            <a:lvl7pPr marL="1143000" indent="-225425" algn="l" defTabSz="457200" rtl="0" eaLnBrk="1" latinLnBrk="0" hangingPunct="1">
              <a:lnSpc>
                <a:spcPct val="100000"/>
              </a:lnSpc>
              <a:spcBef>
                <a:spcPts val="0"/>
              </a:spcBef>
              <a:spcAft>
                <a:spcPts val="800"/>
              </a:spcAft>
              <a:buClr>
                <a:schemeClr val="tx2"/>
              </a:buClr>
              <a:buFont typeface="Arial"/>
              <a:buChar char="•"/>
              <a:defRPr sz="1400" kern="1200">
                <a:solidFill>
                  <a:schemeClr val="tx2"/>
                </a:solidFill>
                <a:latin typeface="+mn-lt"/>
                <a:ea typeface="+mn-ea"/>
                <a:cs typeface="ATT Aleck Sans" panose="020B0503020203020204" pitchFamily="34" charset="0"/>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114300" indent="0" algn="ctr"/>
            <a:endParaRPr lang="en-US" sz="800" b="1" u="sng" dirty="0" smtClean="0">
              <a:solidFill>
                <a:srgbClr val="191919"/>
              </a:solidFill>
            </a:endParaRPr>
          </a:p>
          <a:p>
            <a:pPr marL="114300" indent="0" algn="ctr"/>
            <a:endParaRPr lang="en-US" sz="2000" b="1" u="sng" dirty="0" smtClean="0">
              <a:solidFill>
                <a:srgbClr val="191919"/>
              </a:solidFill>
            </a:endParaRPr>
          </a:p>
          <a:p>
            <a:pPr marL="114300" indent="0" algn="ctr"/>
            <a:r>
              <a:rPr lang="en-US" sz="2000" b="1" u="sng" dirty="0" smtClean="0">
                <a:solidFill>
                  <a:srgbClr val="191919"/>
                </a:solidFill>
              </a:rPr>
              <a:t>Your Course Outline</a:t>
            </a:r>
          </a:p>
          <a:p>
            <a:pPr marL="114300" indent="0" algn="ctr"/>
            <a:endParaRPr lang="en-US" sz="2000" b="1" u="sng" dirty="0" smtClean="0">
              <a:solidFill>
                <a:srgbClr val="191919"/>
              </a:solidFill>
            </a:endParaRPr>
          </a:p>
          <a:p>
            <a:pPr marL="342900" lvl="2" indent="-225425">
              <a:spcAft>
                <a:spcPts val="0"/>
              </a:spcAft>
            </a:pPr>
            <a:r>
              <a:rPr lang="en-US" sz="1600" b="1" dirty="0" smtClean="0">
                <a:solidFill>
                  <a:srgbClr val="191919"/>
                </a:solidFill>
              </a:rPr>
              <a:t>Kubernetes: Overview</a:t>
            </a:r>
            <a:endParaRPr lang="en-US" sz="1600" b="1" dirty="0">
              <a:solidFill>
                <a:srgbClr val="191919"/>
              </a:solidFill>
            </a:endParaRPr>
          </a:p>
          <a:p>
            <a:pPr marL="571500" lvl="3" indent="-225425">
              <a:spcAft>
                <a:spcPts val="0"/>
              </a:spcAft>
            </a:pPr>
            <a:r>
              <a:rPr lang="en-US" sz="1600" dirty="0">
                <a:solidFill>
                  <a:srgbClr val="191919"/>
                </a:solidFill>
              </a:rPr>
              <a:t>Introduces the basic concept of </a:t>
            </a:r>
            <a:r>
              <a:rPr lang="en-US" sz="1600" dirty="0" smtClean="0">
                <a:solidFill>
                  <a:srgbClr val="191919"/>
                </a:solidFill>
              </a:rPr>
              <a:t>Kubernetes.</a:t>
            </a:r>
          </a:p>
          <a:p>
            <a:pPr marL="571500" lvl="3" indent="-225425">
              <a:spcAft>
                <a:spcPts val="0"/>
              </a:spcAft>
            </a:pPr>
            <a:endParaRPr lang="en-US" sz="1600" dirty="0">
              <a:solidFill>
                <a:srgbClr val="191919"/>
              </a:solidFill>
            </a:endParaRPr>
          </a:p>
          <a:p>
            <a:pPr marL="342900" lvl="2" indent="-225425">
              <a:spcAft>
                <a:spcPts val="0"/>
              </a:spcAft>
            </a:pPr>
            <a:r>
              <a:rPr lang="en-US" sz="1600" b="1" dirty="0" smtClean="0">
                <a:solidFill>
                  <a:srgbClr val="191919"/>
                </a:solidFill>
              </a:rPr>
              <a:t>YAML Files</a:t>
            </a:r>
            <a:endParaRPr lang="en-US" sz="1600" b="1" dirty="0">
              <a:solidFill>
                <a:srgbClr val="191919"/>
              </a:solidFill>
            </a:endParaRPr>
          </a:p>
          <a:p>
            <a:pPr marL="685800" lvl="3" indent="-225425">
              <a:spcAft>
                <a:spcPts val="0"/>
              </a:spcAft>
            </a:pPr>
            <a:r>
              <a:rPr lang="en-US" sz="1600" dirty="0" smtClean="0">
                <a:solidFill>
                  <a:srgbClr val="191919"/>
                </a:solidFill>
              </a:rPr>
              <a:t>How to use YAML files to configure Kubernetes cluster.</a:t>
            </a:r>
          </a:p>
          <a:p>
            <a:pPr marL="685800" lvl="3" indent="-225425">
              <a:spcAft>
                <a:spcPts val="0"/>
              </a:spcAft>
            </a:pPr>
            <a:endParaRPr lang="en-US" sz="1600" dirty="0">
              <a:solidFill>
                <a:srgbClr val="191919"/>
              </a:solidFill>
            </a:endParaRPr>
          </a:p>
          <a:p>
            <a:pPr marL="342900" lvl="2" indent="-225425">
              <a:spcAft>
                <a:spcPts val="0"/>
              </a:spcAft>
            </a:pPr>
            <a:r>
              <a:rPr lang="en-US" sz="1600" b="1" dirty="0" smtClean="0">
                <a:solidFill>
                  <a:srgbClr val="191919"/>
                </a:solidFill>
              </a:rPr>
              <a:t>AJSC6 Deployment</a:t>
            </a:r>
            <a:endParaRPr lang="en-US" sz="1600" b="1" dirty="0">
              <a:solidFill>
                <a:srgbClr val="191919"/>
              </a:solidFill>
            </a:endParaRPr>
          </a:p>
          <a:p>
            <a:pPr marL="685800" lvl="3" indent="-225425">
              <a:spcAft>
                <a:spcPts val="0"/>
              </a:spcAft>
            </a:pPr>
            <a:r>
              <a:rPr lang="en-US" sz="1600" dirty="0" smtClean="0">
                <a:solidFill>
                  <a:srgbClr val="191919"/>
                </a:solidFill>
              </a:rPr>
              <a:t>AJSC6 Docker image deployment using Kubernetes.</a:t>
            </a:r>
          </a:p>
          <a:p>
            <a:pPr marL="685800" lvl="3" indent="-225425">
              <a:spcAft>
                <a:spcPts val="0"/>
              </a:spcAft>
            </a:pPr>
            <a:endParaRPr lang="en-US" sz="1600" dirty="0">
              <a:solidFill>
                <a:srgbClr val="191919"/>
              </a:solidFill>
            </a:endParaRPr>
          </a:p>
          <a:p>
            <a:pPr marL="342900" lvl="2" indent="-225425">
              <a:spcAft>
                <a:spcPts val="0"/>
              </a:spcAft>
            </a:pPr>
            <a:r>
              <a:rPr lang="en-US" sz="1600" b="1" dirty="0" smtClean="0">
                <a:solidFill>
                  <a:srgbClr val="191919"/>
                </a:solidFill>
              </a:rPr>
              <a:t>Cluster Management</a:t>
            </a:r>
            <a:endParaRPr lang="en-US" sz="1600" b="1" dirty="0">
              <a:solidFill>
                <a:srgbClr val="191919"/>
              </a:solidFill>
            </a:endParaRPr>
          </a:p>
          <a:p>
            <a:pPr marL="685800" lvl="3" indent="-225425">
              <a:spcAft>
                <a:spcPts val="0"/>
              </a:spcAft>
            </a:pPr>
            <a:r>
              <a:rPr lang="en-US" sz="1600" dirty="0" smtClean="0">
                <a:solidFill>
                  <a:srgbClr val="191919"/>
                </a:solidFill>
              </a:rPr>
              <a:t>High Level overview of monitoring tools part of CDP Runtime environment. </a:t>
            </a:r>
          </a:p>
          <a:p>
            <a:pPr marL="685800" lvl="3" indent="-225425">
              <a:spcAft>
                <a:spcPts val="0"/>
              </a:spcAft>
            </a:pPr>
            <a:endParaRPr lang="en-US" sz="1600" dirty="0">
              <a:solidFill>
                <a:srgbClr val="191919"/>
              </a:solidFill>
            </a:endParaRPr>
          </a:p>
          <a:p>
            <a:pPr marL="342900" lvl="2" indent="-225425">
              <a:spcAft>
                <a:spcPts val="0"/>
              </a:spcAft>
            </a:pPr>
            <a:r>
              <a:rPr lang="en-US" sz="1600" b="1" dirty="0" smtClean="0">
                <a:solidFill>
                  <a:srgbClr val="191919"/>
                </a:solidFill>
              </a:rPr>
              <a:t>Services, Load Balancing and Networking</a:t>
            </a:r>
          </a:p>
          <a:p>
            <a:pPr marL="685800" lvl="3" indent="-225425">
              <a:spcAft>
                <a:spcPts val="0"/>
              </a:spcAft>
            </a:pPr>
            <a:r>
              <a:rPr lang="en-US" sz="1600" dirty="0" smtClean="0">
                <a:solidFill>
                  <a:srgbClr val="191919"/>
                </a:solidFill>
              </a:rPr>
              <a:t>Introduces the Networking &amp; High Availability concept of Kubernetes</a:t>
            </a:r>
            <a:r>
              <a:rPr lang="en-US" sz="1600" dirty="0">
                <a:solidFill>
                  <a:srgbClr val="191919"/>
                </a:solidFill>
              </a:rPr>
              <a:t>.</a:t>
            </a:r>
          </a:p>
        </p:txBody>
      </p:sp>
      <p:grpSp>
        <p:nvGrpSpPr>
          <p:cNvPr id="28" name="Group 27"/>
          <p:cNvGrpSpPr/>
          <p:nvPr/>
        </p:nvGrpSpPr>
        <p:grpSpPr>
          <a:xfrm>
            <a:off x="906945" y="1240627"/>
            <a:ext cx="2481262" cy="413006"/>
            <a:chOff x="547689" y="577595"/>
            <a:chExt cx="2481262" cy="413006"/>
          </a:xfrm>
        </p:grpSpPr>
        <p:grpSp>
          <p:nvGrpSpPr>
            <p:cNvPr id="20" name="Group 19"/>
            <p:cNvGrpSpPr/>
            <p:nvPr/>
          </p:nvGrpSpPr>
          <p:grpSpPr>
            <a:xfrm>
              <a:off x="547689" y="577595"/>
              <a:ext cx="1344612" cy="413006"/>
              <a:chOff x="1296988" y="571244"/>
              <a:chExt cx="2130441" cy="733335"/>
            </a:xfrm>
          </p:grpSpPr>
          <p:sp>
            <p:nvSpPr>
              <p:cNvPr id="2" name="Diagonal Stripe 1"/>
              <p:cNvSpPr/>
              <p:nvPr/>
            </p:nvSpPr>
            <p:spPr>
              <a:xfrm>
                <a:off x="1296988" y="571244"/>
                <a:ext cx="609600" cy="733248"/>
              </a:xfrm>
              <a:prstGeom prst="diagStrip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solidFill>
                    <a:schemeClr val="tx1"/>
                  </a:solidFill>
                </a:endParaRPr>
              </a:p>
            </p:txBody>
          </p:sp>
          <p:sp>
            <p:nvSpPr>
              <p:cNvPr id="13" name="Diagonal Stripe 12"/>
              <p:cNvSpPr/>
              <p:nvPr/>
            </p:nvSpPr>
            <p:spPr>
              <a:xfrm>
                <a:off x="1601788" y="571244"/>
                <a:ext cx="609600" cy="733248"/>
              </a:xfrm>
              <a:prstGeom prst="diagStrip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solidFill>
                    <a:schemeClr val="tx1"/>
                  </a:solidFill>
                </a:endParaRPr>
              </a:p>
            </p:txBody>
          </p:sp>
          <p:sp>
            <p:nvSpPr>
              <p:cNvPr id="14" name="Diagonal Stripe 13"/>
              <p:cNvSpPr/>
              <p:nvPr/>
            </p:nvSpPr>
            <p:spPr>
              <a:xfrm>
                <a:off x="1904977" y="571331"/>
                <a:ext cx="609600" cy="733248"/>
              </a:xfrm>
              <a:prstGeom prst="diagStrip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solidFill>
                    <a:schemeClr val="tx1"/>
                  </a:solidFill>
                </a:endParaRPr>
              </a:p>
            </p:txBody>
          </p:sp>
          <p:sp>
            <p:nvSpPr>
              <p:cNvPr id="16" name="Diagonal Stripe 15"/>
              <p:cNvSpPr/>
              <p:nvPr/>
            </p:nvSpPr>
            <p:spPr>
              <a:xfrm>
                <a:off x="2209777" y="571331"/>
                <a:ext cx="609600" cy="733248"/>
              </a:xfrm>
              <a:prstGeom prst="diagStrip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solidFill>
                    <a:schemeClr val="tx1"/>
                  </a:solidFill>
                </a:endParaRPr>
              </a:p>
            </p:txBody>
          </p:sp>
          <p:sp>
            <p:nvSpPr>
              <p:cNvPr id="17" name="Diagonal Stripe 16"/>
              <p:cNvSpPr/>
              <p:nvPr/>
            </p:nvSpPr>
            <p:spPr>
              <a:xfrm>
                <a:off x="2513959" y="571331"/>
                <a:ext cx="609600" cy="733248"/>
              </a:xfrm>
              <a:prstGeom prst="diagStrip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solidFill>
                    <a:schemeClr val="tx1"/>
                  </a:solidFill>
                </a:endParaRPr>
              </a:p>
            </p:txBody>
          </p:sp>
          <p:sp>
            <p:nvSpPr>
              <p:cNvPr id="18" name="Diagonal Stripe 17"/>
              <p:cNvSpPr/>
              <p:nvPr/>
            </p:nvSpPr>
            <p:spPr>
              <a:xfrm>
                <a:off x="2817829" y="571244"/>
                <a:ext cx="609600" cy="733248"/>
              </a:xfrm>
              <a:prstGeom prst="diagStrip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solidFill>
                    <a:schemeClr val="tx1"/>
                  </a:solidFill>
                </a:endParaRPr>
              </a:p>
            </p:txBody>
          </p:sp>
        </p:grpSp>
        <p:grpSp>
          <p:nvGrpSpPr>
            <p:cNvPr id="21" name="Group 20"/>
            <p:cNvGrpSpPr/>
            <p:nvPr/>
          </p:nvGrpSpPr>
          <p:grpSpPr>
            <a:xfrm>
              <a:off x="1684339" y="577595"/>
              <a:ext cx="1344612" cy="413006"/>
              <a:chOff x="1296988" y="571244"/>
              <a:chExt cx="2130441" cy="733335"/>
            </a:xfrm>
          </p:grpSpPr>
          <p:sp>
            <p:nvSpPr>
              <p:cNvPr id="22" name="Diagonal Stripe 21"/>
              <p:cNvSpPr/>
              <p:nvPr/>
            </p:nvSpPr>
            <p:spPr>
              <a:xfrm>
                <a:off x="1296988" y="571244"/>
                <a:ext cx="609600" cy="733248"/>
              </a:xfrm>
              <a:prstGeom prst="diagStrip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solidFill>
                    <a:schemeClr val="tx1"/>
                  </a:solidFill>
                </a:endParaRPr>
              </a:p>
            </p:txBody>
          </p:sp>
          <p:sp>
            <p:nvSpPr>
              <p:cNvPr id="23" name="Diagonal Stripe 22"/>
              <p:cNvSpPr/>
              <p:nvPr/>
            </p:nvSpPr>
            <p:spPr>
              <a:xfrm>
                <a:off x="1601788" y="571244"/>
                <a:ext cx="609600" cy="733248"/>
              </a:xfrm>
              <a:prstGeom prst="diagStrip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solidFill>
                    <a:schemeClr val="tx1"/>
                  </a:solidFill>
                </a:endParaRPr>
              </a:p>
            </p:txBody>
          </p:sp>
          <p:sp>
            <p:nvSpPr>
              <p:cNvPr id="24" name="Diagonal Stripe 23"/>
              <p:cNvSpPr/>
              <p:nvPr/>
            </p:nvSpPr>
            <p:spPr>
              <a:xfrm>
                <a:off x="1904977" y="571331"/>
                <a:ext cx="609600" cy="733248"/>
              </a:xfrm>
              <a:prstGeom prst="diagStrip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solidFill>
                    <a:schemeClr val="tx1"/>
                  </a:solidFill>
                </a:endParaRPr>
              </a:p>
            </p:txBody>
          </p:sp>
          <p:sp>
            <p:nvSpPr>
              <p:cNvPr id="25" name="Diagonal Stripe 24"/>
              <p:cNvSpPr/>
              <p:nvPr/>
            </p:nvSpPr>
            <p:spPr>
              <a:xfrm>
                <a:off x="2209777" y="571331"/>
                <a:ext cx="609600" cy="733248"/>
              </a:xfrm>
              <a:prstGeom prst="diagStrip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solidFill>
                    <a:schemeClr val="tx1"/>
                  </a:solidFill>
                </a:endParaRPr>
              </a:p>
            </p:txBody>
          </p:sp>
          <p:sp>
            <p:nvSpPr>
              <p:cNvPr id="26" name="Diagonal Stripe 25"/>
              <p:cNvSpPr/>
              <p:nvPr/>
            </p:nvSpPr>
            <p:spPr>
              <a:xfrm>
                <a:off x="2513959" y="571331"/>
                <a:ext cx="609600" cy="733248"/>
              </a:xfrm>
              <a:prstGeom prst="diagStrip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solidFill>
                    <a:schemeClr val="tx1"/>
                  </a:solidFill>
                </a:endParaRPr>
              </a:p>
            </p:txBody>
          </p:sp>
          <p:sp>
            <p:nvSpPr>
              <p:cNvPr id="27" name="Diagonal Stripe 26"/>
              <p:cNvSpPr/>
              <p:nvPr/>
            </p:nvSpPr>
            <p:spPr>
              <a:xfrm>
                <a:off x="2817829" y="571244"/>
                <a:ext cx="609600" cy="733248"/>
              </a:xfrm>
              <a:prstGeom prst="diagStrip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solidFill>
                    <a:schemeClr val="tx1"/>
                  </a:solidFill>
                </a:endParaRPr>
              </a:p>
            </p:txBody>
          </p:sp>
        </p:grpSp>
      </p:grpSp>
      <p:sp>
        <p:nvSpPr>
          <p:cNvPr id="30" name="Rectangle 29"/>
          <p:cNvSpPr/>
          <p:nvPr/>
        </p:nvSpPr>
        <p:spPr>
          <a:xfrm>
            <a:off x="1045916" y="755903"/>
            <a:ext cx="2380391" cy="523220"/>
          </a:xfrm>
          <a:prstGeom prst="rect">
            <a:avLst/>
          </a:prstGeom>
          <a:noFill/>
        </p:spPr>
        <p:txBody>
          <a:bodyPr wrap="square" lIns="91440" tIns="45720" rIns="91440" bIns="45720">
            <a:spAutoFit/>
          </a:bodyPr>
          <a:lstStyle/>
          <a:p>
            <a:r>
              <a:rPr lang="en-US" sz="2800" b="1" dirty="0" smtClean="0">
                <a:ln w="0"/>
                <a:solidFill>
                  <a:schemeClr val="tx2"/>
                </a:solidFill>
                <a:effectLst>
                  <a:reflection blurRad="6350" stA="53000" endA="300" endPos="35500" dir="5400000" sy="-90000" algn="bl" rotWithShape="0"/>
                </a:effectLst>
              </a:rPr>
              <a:t>Q</a:t>
            </a:r>
            <a:r>
              <a:rPr lang="en-US" sz="2400" b="1" dirty="0" smtClean="0">
                <a:ln w="0"/>
                <a:solidFill>
                  <a:schemeClr val="tx2"/>
                </a:solidFill>
                <a:effectLst>
                  <a:reflection blurRad="6350" stA="53000" endA="300" endPos="35500" dir="5400000" sy="-90000" algn="bl" rotWithShape="0"/>
                </a:effectLst>
              </a:rPr>
              <a:t>uick </a:t>
            </a:r>
            <a:r>
              <a:rPr lang="en-US" sz="2800" b="1" dirty="0" smtClean="0">
                <a:ln w="0"/>
                <a:solidFill>
                  <a:schemeClr val="tx2"/>
                </a:solidFill>
                <a:effectLst>
                  <a:reflection blurRad="6350" stA="53000" endA="300" endPos="35500" dir="5400000" sy="-90000" algn="bl" rotWithShape="0"/>
                </a:effectLst>
              </a:rPr>
              <a:t>V</a:t>
            </a:r>
            <a:r>
              <a:rPr lang="en-US" sz="2400" b="1" dirty="0" smtClean="0">
                <a:ln w="0"/>
                <a:solidFill>
                  <a:schemeClr val="tx2"/>
                </a:solidFill>
                <a:effectLst>
                  <a:reflection blurRad="6350" stA="53000" endA="300" endPos="35500" dir="5400000" sy="-90000" algn="bl" rotWithShape="0"/>
                </a:effectLst>
              </a:rPr>
              <a:t>iew </a:t>
            </a:r>
            <a:r>
              <a:rPr lang="en-US" sz="2800" b="1" dirty="0" smtClean="0">
                <a:ln w="0"/>
                <a:solidFill>
                  <a:schemeClr val="tx2"/>
                </a:solidFill>
                <a:effectLst>
                  <a:reflection blurRad="6350" stA="53000" endA="300" endPos="35500" dir="5400000" sy="-90000" algn="bl" rotWithShape="0"/>
                </a:effectLst>
              </a:rPr>
              <a:t>P</a:t>
            </a:r>
            <a:r>
              <a:rPr lang="en-US" sz="2400" b="1" dirty="0" smtClean="0">
                <a:ln w="0"/>
                <a:solidFill>
                  <a:schemeClr val="tx2"/>
                </a:solidFill>
                <a:effectLst>
                  <a:reflection blurRad="6350" stA="53000" endA="300" endPos="35500" dir="5400000" sy="-90000" algn="bl" rotWithShape="0"/>
                </a:effectLst>
              </a:rPr>
              <a:t>age</a:t>
            </a:r>
          </a:p>
        </p:txBody>
      </p:sp>
      <p:sp>
        <p:nvSpPr>
          <p:cNvPr id="3" name="TextBox 2"/>
          <p:cNvSpPr txBox="1"/>
          <p:nvPr/>
        </p:nvSpPr>
        <p:spPr>
          <a:xfrm>
            <a:off x="7788166" y="3342290"/>
            <a:ext cx="914400" cy="914400"/>
          </a:xfrm>
          <a:prstGeom prst="rect">
            <a:avLst/>
          </a:prstGeom>
          <a:noFill/>
          <a:ln>
            <a:noFill/>
          </a:ln>
        </p:spPr>
        <p:txBody>
          <a:bodyPr wrap="none" lIns="0" tIns="0" rIns="0" bIns="0" rtlCol="0">
            <a:noAutofit/>
          </a:bodyPr>
          <a:lstStyle/>
          <a:p>
            <a:endParaRPr lang="en-US" sz="1400" dirty="0" smtClean="0">
              <a:solidFill>
                <a:schemeClr val="tx2"/>
              </a:solidFill>
            </a:endParaRPr>
          </a:p>
        </p:txBody>
      </p:sp>
    </p:spTree>
    <p:extLst>
      <p:ext uri="{BB962C8B-B14F-4D97-AF65-F5344CB8AC3E}">
        <p14:creationId xmlns:p14="http://schemas.microsoft.com/office/powerpoint/2010/main" val="364818538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30</a:t>
            </a:fld>
            <a:r>
              <a:rPr lang="en-US" dirty="0" smtClean="0"/>
              <a:t> </a:t>
            </a:r>
            <a:endParaRPr lang="en-US" dirty="0"/>
          </a:p>
        </p:txBody>
      </p:sp>
      <p:sp>
        <p:nvSpPr>
          <p:cNvPr id="3" name="Text Placeholder 2"/>
          <p:cNvSpPr>
            <a:spLocks noGrp="1"/>
          </p:cNvSpPr>
          <p:nvPr>
            <p:ph type="body" sz="quarter" idx="13"/>
          </p:nvPr>
        </p:nvSpPr>
        <p:spPr>
          <a:xfrm>
            <a:off x="488898" y="1097706"/>
            <a:ext cx="6329914" cy="4697341"/>
          </a:xfrm>
        </p:spPr>
        <p:txBody>
          <a:bodyPr/>
          <a:lstStyle/>
          <a:p>
            <a:r>
              <a:rPr lang="en-US" dirty="0" smtClean="0"/>
              <a:t>AJSC6 </a:t>
            </a:r>
            <a:r>
              <a:rPr lang="en-US" dirty="0"/>
              <a:t>C</a:t>
            </a:r>
            <a:r>
              <a:rPr lang="en-US" dirty="0" smtClean="0"/>
              <a:t>onfigMap YAML File - </a:t>
            </a:r>
            <a:r>
              <a:rPr lang="en-US" b="1" dirty="0" smtClean="0"/>
              <a:t>Example</a:t>
            </a:r>
            <a:endParaRPr lang="en-US" sz="1400" b="1" dirty="0" smtClean="0">
              <a:solidFill>
                <a:schemeClr val="tx2"/>
              </a:solidFill>
            </a:endParaRPr>
          </a:p>
          <a:p>
            <a:pPr marL="285750" indent="-285750">
              <a:buFont typeface="Arial" charset="0"/>
              <a:buChar char="•"/>
            </a:pPr>
            <a:endParaRPr lang="en-US" sz="1800" dirty="0" smtClean="0">
              <a:solidFill>
                <a:schemeClr val="tx2"/>
              </a:solidFill>
            </a:endParaRPr>
          </a:p>
          <a:p>
            <a:pPr marL="285750" indent="-285750">
              <a:buFont typeface="Arial" charset="0"/>
              <a:buChar char="•"/>
            </a:pPr>
            <a:endParaRPr lang="en-US" sz="1800" dirty="0" smtClean="0">
              <a:solidFill>
                <a:schemeClr val="tx2"/>
              </a:solidFill>
            </a:endParaRPr>
          </a:p>
          <a:p>
            <a:pPr marL="463550" lvl="1"/>
            <a:r>
              <a:rPr lang="en-US" dirty="0"/>
              <a:t>Each YAML file should start with apiVersion and Kind.</a:t>
            </a:r>
          </a:p>
          <a:p>
            <a:pPr marL="1084263" lvl="2"/>
            <a:r>
              <a:rPr lang="en-US" dirty="0"/>
              <a:t>The metadata contains the name of the ConfigMap module and to which </a:t>
            </a:r>
            <a:r>
              <a:rPr lang="en-US" dirty="0" smtClean="0"/>
              <a:t>namespace in </a:t>
            </a:r>
            <a:r>
              <a:rPr lang="en-US" dirty="0"/>
              <a:t>the Kubernetes cluster it is belong.</a:t>
            </a:r>
          </a:p>
          <a:p>
            <a:pPr marL="1084263" lvl="2"/>
            <a:r>
              <a:rPr lang="en-US" dirty="0"/>
              <a:t>The data contains the actual Key/Value pairs which holds the configuration we would like to be shared in the same Cluster (namespace).</a:t>
            </a:r>
          </a:p>
          <a:p>
            <a:pPr marL="1084263" lvl="2"/>
            <a:r>
              <a:rPr lang="en-US" dirty="0"/>
              <a:t>In </a:t>
            </a:r>
            <a:r>
              <a:rPr lang="en-US" dirty="0" smtClean="0"/>
              <a:t>this example, </a:t>
            </a:r>
            <a:r>
              <a:rPr lang="en-US" dirty="0"/>
              <a:t>we set a parameter name: </a:t>
            </a:r>
            <a:r>
              <a:rPr lang="en-US" b="1" dirty="0"/>
              <a:t>config-env=dev</a:t>
            </a:r>
            <a:r>
              <a:rPr lang="en-US" dirty="0"/>
              <a:t> </a:t>
            </a:r>
          </a:p>
        </p:txBody>
      </p:sp>
      <p:sp>
        <p:nvSpPr>
          <p:cNvPr id="4" name="Title 3"/>
          <p:cNvSpPr>
            <a:spLocks noGrp="1"/>
          </p:cNvSpPr>
          <p:nvPr>
            <p:ph type="title"/>
          </p:nvPr>
        </p:nvSpPr>
        <p:spPr/>
        <p:txBody>
          <a:bodyPr/>
          <a:lstStyle/>
          <a:p>
            <a:r>
              <a:rPr lang="en-US" dirty="0"/>
              <a:t>YAML files</a:t>
            </a:r>
          </a:p>
        </p:txBody>
      </p:sp>
      <p:grpSp>
        <p:nvGrpSpPr>
          <p:cNvPr id="5" name="Group 4"/>
          <p:cNvGrpSpPr/>
          <p:nvPr/>
        </p:nvGrpSpPr>
        <p:grpSpPr>
          <a:xfrm>
            <a:off x="7089993" y="1752073"/>
            <a:ext cx="3714803" cy="2585323"/>
            <a:chOff x="488897" y="1541903"/>
            <a:chExt cx="3714803" cy="2585323"/>
          </a:xfrm>
        </p:grpSpPr>
        <p:sp>
          <p:nvSpPr>
            <p:cNvPr id="9" name="Rounded Rectangle 8"/>
            <p:cNvSpPr/>
            <p:nvPr/>
          </p:nvSpPr>
          <p:spPr>
            <a:xfrm>
              <a:off x="488897" y="1558962"/>
              <a:ext cx="3517900" cy="2522097"/>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7" name="Rectangle 6"/>
            <p:cNvSpPr/>
            <p:nvPr/>
          </p:nvSpPr>
          <p:spPr>
            <a:xfrm>
              <a:off x="782963" y="1541903"/>
              <a:ext cx="3420737" cy="2585323"/>
            </a:xfrm>
            <a:prstGeom prst="rect">
              <a:avLst/>
            </a:prstGeom>
          </p:spPr>
          <p:txBody>
            <a:bodyPr wrap="square">
              <a:spAutoFit/>
            </a:bodyPr>
            <a:lstStyle/>
            <a:p>
              <a:r>
                <a:rPr lang="en-US" dirty="0">
                  <a:solidFill>
                    <a:schemeClr val="bg1"/>
                  </a:solidFill>
                </a:rPr>
                <a:t>---</a:t>
              </a:r>
            </a:p>
            <a:p>
              <a:r>
                <a:rPr lang="en-US" dirty="0">
                  <a:solidFill>
                    <a:schemeClr val="bg1"/>
                  </a:solidFill>
                </a:rPr>
                <a:t>apiVersion: v1</a:t>
              </a:r>
            </a:p>
            <a:p>
              <a:r>
                <a:rPr lang="en-US" dirty="0">
                  <a:solidFill>
                    <a:schemeClr val="bg1"/>
                  </a:solidFill>
                </a:rPr>
                <a:t>kind: ConfigMap</a:t>
              </a:r>
            </a:p>
            <a:p>
              <a:r>
                <a:rPr lang="en-US" dirty="0">
                  <a:solidFill>
                    <a:schemeClr val="bg1"/>
                  </a:solidFill>
                </a:rPr>
                <a:t>metadata:</a:t>
              </a:r>
            </a:p>
            <a:p>
              <a:r>
                <a:rPr lang="en-US" dirty="0">
                  <a:solidFill>
                    <a:schemeClr val="bg1"/>
                  </a:solidFill>
                </a:rPr>
                <a:t>  name: "tmlaapitest4"</a:t>
              </a:r>
            </a:p>
            <a:p>
              <a:r>
                <a:rPr lang="en-US" dirty="0">
                  <a:solidFill>
                    <a:schemeClr val="bg1"/>
                  </a:solidFill>
                </a:rPr>
                <a:t>  namespace: "com-att-tmla"</a:t>
              </a:r>
            </a:p>
            <a:p>
              <a:r>
                <a:rPr lang="en-US" dirty="0">
                  <a:solidFill>
                    <a:schemeClr val="bg1"/>
                  </a:solidFill>
                </a:rPr>
                <a:t>data:</a:t>
              </a:r>
            </a:p>
            <a:p>
              <a:r>
                <a:rPr lang="en-US" dirty="0">
                  <a:solidFill>
                    <a:schemeClr val="bg1"/>
                  </a:solidFill>
                </a:rPr>
                <a:t>  config-env: dev</a:t>
              </a:r>
            </a:p>
            <a:p>
              <a:endParaRPr lang="de-DE" dirty="0">
                <a:solidFill>
                  <a:schemeClr val="bg1"/>
                </a:solidFill>
              </a:endParaRPr>
            </a:p>
          </p:txBody>
        </p:sp>
      </p:grpSp>
      <p:sp>
        <p:nvSpPr>
          <p:cNvPr id="13" name="Rectangle 12"/>
          <p:cNvSpPr/>
          <p:nvPr/>
        </p:nvSpPr>
        <p:spPr>
          <a:xfrm>
            <a:off x="8267699" y="6141267"/>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YAML Files</a:t>
            </a:r>
          </a:p>
        </p:txBody>
      </p:sp>
      <p:sp>
        <p:nvSpPr>
          <p:cNvPr id="14" name="Oval 13" title="Section circle"/>
          <p:cNvSpPr/>
          <p:nvPr/>
        </p:nvSpPr>
        <p:spPr>
          <a:xfrm>
            <a:off x="11080877"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5" name="Oval 14" title="Section circle"/>
          <p:cNvSpPr/>
          <p:nvPr/>
        </p:nvSpPr>
        <p:spPr>
          <a:xfrm>
            <a:off x="10964989"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6" name="Oval 15" title="Section circle"/>
          <p:cNvSpPr/>
          <p:nvPr/>
        </p:nvSpPr>
        <p:spPr>
          <a:xfrm>
            <a:off x="10850689"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7" name="Oval 16" title="Section circle"/>
          <p:cNvSpPr/>
          <p:nvPr/>
        </p:nvSpPr>
        <p:spPr>
          <a:xfrm>
            <a:off x="11425365"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8" name="Oval 17" title="Section circle"/>
          <p:cNvSpPr/>
          <p:nvPr/>
        </p:nvSpPr>
        <p:spPr>
          <a:xfrm>
            <a:off x="11309477"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9" name="Oval 18" title="Section circle"/>
          <p:cNvSpPr/>
          <p:nvPr/>
        </p:nvSpPr>
        <p:spPr>
          <a:xfrm>
            <a:off x="11195177"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21" name="Oval 20" title="Section circle"/>
          <p:cNvSpPr/>
          <p:nvPr/>
        </p:nvSpPr>
        <p:spPr>
          <a:xfrm>
            <a:off x="11539665"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207090631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31</a:t>
            </a:fld>
            <a:r>
              <a:rPr lang="en-US" dirty="0" smtClean="0"/>
              <a:t> </a:t>
            </a:r>
            <a:endParaRPr lang="en-US" dirty="0"/>
          </a:p>
        </p:txBody>
      </p:sp>
      <p:sp>
        <p:nvSpPr>
          <p:cNvPr id="3" name="Text Placeholder 2"/>
          <p:cNvSpPr>
            <a:spLocks noGrp="1"/>
          </p:cNvSpPr>
          <p:nvPr>
            <p:ph type="body" sz="quarter" idx="13"/>
          </p:nvPr>
        </p:nvSpPr>
        <p:spPr>
          <a:xfrm>
            <a:off x="488898" y="1097706"/>
            <a:ext cx="5676772" cy="4697341"/>
          </a:xfrm>
        </p:spPr>
        <p:txBody>
          <a:bodyPr/>
          <a:lstStyle/>
          <a:p>
            <a:r>
              <a:rPr lang="en-US" dirty="0" smtClean="0"/>
              <a:t>AJSC6 Deployment YAML file – </a:t>
            </a:r>
            <a:r>
              <a:rPr lang="en-US" b="1" dirty="0" smtClean="0"/>
              <a:t>Example</a:t>
            </a:r>
          </a:p>
          <a:p>
            <a:endParaRPr lang="en-US" dirty="0"/>
          </a:p>
          <a:p>
            <a:endParaRPr lang="en-US" dirty="0" smtClean="0"/>
          </a:p>
          <a:p>
            <a:pPr marL="920750" lvl="1"/>
            <a:r>
              <a:rPr lang="en-US" dirty="0" smtClean="0">
                <a:solidFill>
                  <a:schemeClr val="tx2"/>
                </a:solidFill>
              </a:rPr>
              <a:t>Each </a:t>
            </a:r>
            <a:r>
              <a:rPr lang="en-US" dirty="0">
                <a:solidFill>
                  <a:schemeClr val="tx2"/>
                </a:solidFill>
              </a:rPr>
              <a:t>YAML file should start with apiVersion and </a:t>
            </a:r>
            <a:r>
              <a:rPr lang="en-US" dirty="0" smtClean="0">
                <a:solidFill>
                  <a:schemeClr val="tx2"/>
                </a:solidFill>
              </a:rPr>
              <a:t>Kind.</a:t>
            </a:r>
          </a:p>
          <a:p>
            <a:pPr marL="1149350" lvl="2"/>
            <a:r>
              <a:rPr lang="en-US" dirty="0" smtClean="0">
                <a:solidFill>
                  <a:schemeClr val="tx2"/>
                </a:solidFill>
              </a:rPr>
              <a:t>The metadata contains the name of the ConfigMap module and to which namespace in the Kubernetes cluster it is belong.</a:t>
            </a:r>
          </a:p>
          <a:p>
            <a:pPr marL="1149350" lvl="2"/>
            <a:r>
              <a:rPr lang="en-US" dirty="0" smtClean="0">
                <a:solidFill>
                  <a:schemeClr val="tx2"/>
                </a:solidFill>
              </a:rPr>
              <a:t>The Label contains two labels, “app” and “version”.</a:t>
            </a:r>
            <a:endParaRPr lang="en-US" dirty="0">
              <a:solidFill>
                <a:schemeClr val="tx2"/>
              </a:solidFill>
            </a:endParaRPr>
          </a:p>
        </p:txBody>
      </p:sp>
      <p:sp>
        <p:nvSpPr>
          <p:cNvPr id="4" name="Title 3"/>
          <p:cNvSpPr>
            <a:spLocks noGrp="1"/>
          </p:cNvSpPr>
          <p:nvPr>
            <p:ph type="title"/>
          </p:nvPr>
        </p:nvSpPr>
        <p:spPr/>
        <p:txBody>
          <a:bodyPr/>
          <a:lstStyle/>
          <a:p>
            <a:r>
              <a:rPr lang="en-US" dirty="0"/>
              <a:t>YAML files</a:t>
            </a:r>
          </a:p>
        </p:txBody>
      </p:sp>
      <p:grpSp>
        <p:nvGrpSpPr>
          <p:cNvPr id="5" name="Group 4"/>
          <p:cNvGrpSpPr/>
          <p:nvPr/>
        </p:nvGrpSpPr>
        <p:grpSpPr>
          <a:xfrm>
            <a:off x="7323935" y="1715323"/>
            <a:ext cx="3756943" cy="3149974"/>
            <a:chOff x="488896" y="1438191"/>
            <a:chExt cx="3756943" cy="3149974"/>
          </a:xfrm>
        </p:grpSpPr>
        <p:sp>
          <p:nvSpPr>
            <p:cNvPr id="9" name="Rounded Rectangle 8"/>
            <p:cNvSpPr/>
            <p:nvPr/>
          </p:nvSpPr>
          <p:spPr>
            <a:xfrm>
              <a:off x="488896" y="1438191"/>
              <a:ext cx="3641053" cy="3149974"/>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7" name="Rectangle 6"/>
            <p:cNvSpPr/>
            <p:nvPr/>
          </p:nvSpPr>
          <p:spPr>
            <a:xfrm>
              <a:off x="756207" y="1541903"/>
              <a:ext cx="3489632" cy="2862322"/>
            </a:xfrm>
            <a:prstGeom prst="rect">
              <a:avLst/>
            </a:prstGeom>
          </p:spPr>
          <p:txBody>
            <a:bodyPr wrap="square">
              <a:spAutoFit/>
            </a:bodyPr>
            <a:lstStyle/>
            <a:p>
              <a:r>
                <a:rPr lang="en-US" dirty="0">
                  <a:solidFill>
                    <a:schemeClr val="bg1"/>
                  </a:solidFill>
                </a:rPr>
                <a:t>---</a:t>
              </a:r>
            </a:p>
            <a:p>
              <a:r>
                <a:rPr lang="en-US" dirty="0">
                  <a:solidFill>
                    <a:schemeClr val="bg1"/>
                  </a:solidFill>
                </a:rPr>
                <a:t>apiVersion: extensions/v1beta1</a:t>
              </a:r>
            </a:p>
            <a:p>
              <a:r>
                <a:rPr lang="en-US" dirty="0">
                  <a:solidFill>
                    <a:schemeClr val="bg1"/>
                  </a:solidFill>
                </a:rPr>
                <a:t>kind: Deployment</a:t>
              </a:r>
            </a:p>
            <a:p>
              <a:r>
                <a:rPr lang="en-US" dirty="0">
                  <a:solidFill>
                    <a:schemeClr val="bg1"/>
                  </a:solidFill>
                </a:rPr>
                <a:t>metadata:</a:t>
              </a:r>
            </a:p>
            <a:p>
              <a:r>
                <a:rPr lang="en-US" dirty="0">
                  <a:solidFill>
                    <a:schemeClr val="bg1"/>
                  </a:solidFill>
                </a:rPr>
                <a:t>  name: "tmlaapitest4"</a:t>
              </a:r>
            </a:p>
            <a:p>
              <a:r>
                <a:rPr lang="en-US" dirty="0">
                  <a:solidFill>
                    <a:schemeClr val="bg1"/>
                  </a:solidFill>
                </a:rPr>
                <a:t>  namespace: "com-att-tmla"</a:t>
              </a:r>
            </a:p>
            <a:p>
              <a:r>
                <a:rPr lang="en-US" dirty="0">
                  <a:solidFill>
                    <a:schemeClr val="bg1"/>
                  </a:solidFill>
                </a:rPr>
                <a:t>  labels:</a:t>
              </a:r>
            </a:p>
            <a:p>
              <a:r>
                <a:rPr lang="en-US" dirty="0">
                  <a:solidFill>
                    <a:schemeClr val="bg1"/>
                  </a:solidFill>
                </a:rPr>
                <a:t>    app: "tmlaapitest4"</a:t>
              </a:r>
            </a:p>
            <a:p>
              <a:r>
                <a:rPr lang="de-DE" dirty="0">
                  <a:solidFill>
                    <a:schemeClr val="bg1"/>
                  </a:solidFill>
                </a:rPr>
                <a:t>    </a:t>
              </a:r>
              <a:r>
                <a:rPr lang="de-DE" dirty="0" err="1">
                  <a:solidFill>
                    <a:schemeClr val="bg1"/>
                  </a:solidFill>
                </a:rPr>
                <a:t>version</a:t>
              </a:r>
              <a:r>
                <a:rPr lang="de-DE" dirty="0">
                  <a:solidFill>
                    <a:schemeClr val="bg1"/>
                  </a:solidFill>
                </a:rPr>
                <a:t>: "0.0.1-SNAPSHOT"    </a:t>
              </a:r>
            </a:p>
            <a:p>
              <a:endParaRPr lang="de-DE" dirty="0">
                <a:solidFill>
                  <a:schemeClr val="bg1"/>
                </a:solidFill>
              </a:endParaRPr>
            </a:p>
          </p:txBody>
        </p:sp>
      </p:grpSp>
      <p:sp>
        <p:nvSpPr>
          <p:cNvPr id="13" name="Rectangle 12"/>
          <p:cNvSpPr/>
          <p:nvPr/>
        </p:nvSpPr>
        <p:spPr>
          <a:xfrm>
            <a:off x="8267699" y="6141267"/>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YAML Files</a:t>
            </a:r>
          </a:p>
        </p:txBody>
      </p:sp>
      <p:sp>
        <p:nvSpPr>
          <p:cNvPr id="14" name="Oval 13" title="Section circle"/>
          <p:cNvSpPr/>
          <p:nvPr/>
        </p:nvSpPr>
        <p:spPr>
          <a:xfrm>
            <a:off x="11080877"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5" name="Oval 14" title="Section circle"/>
          <p:cNvSpPr/>
          <p:nvPr/>
        </p:nvSpPr>
        <p:spPr>
          <a:xfrm>
            <a:off x="10964989"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6" name="Oval 15" title="Section circle"/>
          <p:cNvSpPr/>
          <p:nvPr/>
        </p:nvSpPr>
        <p:spPr>
          <a:xfrm>
            <a:off x="10850689"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7" name="Oval 16" title="Section circle"/>
          <p:cNvSpPr/>
          <p:nvPr/>
        </p:nvSpPr>
        <p:spPr>
          <a:xfrm>
            <a:off x="11425365"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8" name="Oval 17" title="Section circle"/>
          <p:cNvSpPr/>
          <p:nvPr/>
        </p:nvSpPr>
        <p:spPr>
          <a:xfrm>
            <a:off x="11309477"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9" name="Oval 18" title="Section circle"/>
          <p:cNvSpPr/>
          <p:nvPr/>
        </p:nvSpPr>
        <p:spPr>
          <a:xfrm>
            <a:off x="11195177"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21" name="Oval 20" title="Section circle"/>
          <p:cNvSpPr/>
          <p:nvPr/>
        </p:nvSpPr>
        <p:spPr>
          <a:xfrm>
            <a:off x="11539665"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23066523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32</a:t>
            </a:fld>
            <a:r>
              <a:rPr lang="en-US" dirty="0" smtClean="0"/>
              <a:t> </a:t>
            </a:r>
            <a:endParaRPr lang="en-US" dirty="0"/>
          </a:p>
        </p:txBody>
      </p:sp>
      <p:sp>
        <p:nvSpPr>
          <p:cNvPr id="3" name="Text Placeholder 2"/>
          <p:cNvSpPr>
            <a:spLocks noGrp="1"/>
          </p:cNvSpPr>
          <p:nvPr>
            <p:ph type="body" sz="quarter" idx="13"/>
          </p:nvPr>
        </p:nvSpPr>
        <p:spPr>
          <a:xfrm>
            <a:off x="488898" y="1097706"/>
            <a:ext cx="6016406" cy="4697341"/>
          </a:xfrm>
        </p:spPr>
        <p:txBody>
          <a:bodyPr/>
          <a:lstStyle/>
          <a:p>
            <a:r>
              <a:rPr lang="en-US" dirty="0" smtClean="0"/>
              <a:t>AJSC6 Deployment YAML file – </a:t>
            </a:r>
            <a:r>
              <a:rPr lang="en-US" b="1" dirty="0" smtClean="0"/>
              <a:t>Example</a:t>
            </a:r>
            <a:r>
              <a:rPr lang="en-US" dirty="0" smtClean="0"/>
              <a:t>, </a:t>
            </a:r>
            <a:r>
              <a:rPr lang="en-US" i="1" dirty="0" smtClean="0"/>
              <a:t>cont.</a:t>
            </a:r>
          </a:p>
          <a:p>
            <a:endParaRPr lang="en-US" sz="1400" dirty="0">
              <a:solidFill>
                <a:schemeClr val="tx2"/>
              </a:solidFill>
            </a:endParaRPr>
          </a:p>
          <a:p>
            <a:pPr marL="920750" lvl="1"/>
            <a:r>
              <a:rPr lang="en-US" dirty="0"/>
              <a:t>The spec contains the actual information about </a:t>
            </a:r>
            <a:r>
              <a:rPr lang="en-US" dirty="0" smtClean="0"/>
              <a:t>the deployment.</a:t>
            </a:r>
            <a:endParaRPr lang="en-US" dirty="0"/>
          </a:p>
          <a:p>
            <a:pPr marL="1149350" lvl="2"/>
            <a:r>
              <a:rPr lang="en-US" dirty="0"/>
              <a:t>The replicas parameter contains how many </a:t>
            </a:r>
            <a:r>
              <a:rPr lang="en-US" dirty="0" smtClean="0"/>
              <a:t>pods are needed for the service.</a:t>
            </a:r>
            <a:endParaRPr lang="en-US" dirty="0"/>
          </a:p>
          <a:p>
            <a:pPr marL="1149350" lvl="2"/>
            <a:r>
              <a:rPr lang="en-US" dirty="0"/>
              <a:t>The selector </a:t>
            </a:r>
            <a:r>
              <a:rPr lang="en-US" dirty="0" smtClean="0"/>
              <a:t>sets </a:t>
            </a:r>
            <a:r>
              <a:rPr lang="en-US" dirty="0"/>
              <a:t>the labels </a:t>
            </a:r>
            <a:r>
              <a:rPr lang="en-US" dirty="0" smtClean="0"/>
              <a:t>of the deployment.</a:t>
            </a:r>
            <a:endParaRPr lang="en-US" dirty="0"/>
          </a:p>
          <a:p>
            <a:pPr marL="1149350" lvl="2"/>
            <a:r>
              <a:rPr lang="en-US" dirty="0"/>
              <a:t>The template is a simply definitions of objects to be replicated in </a:t>
            </a:r>
            <a:r>
              <a:rPr lang="en-US" dirty="0" smtClean="0"/>
              <a:t>the case of pods.</a:t>
            </a:r>
            <a:endParaRPr lang="en-US" dirty="0"/>
          </a:p>
        </p:txBody>
      </p:sp>
      <p:sp>
        <p:nvSpPr>
          <p:cNvPr id="4" name="Title 3"/>
          <p:cNvSpPr>
            <a:spLocks noGrp="1"/>
          </p:cNvSpPr>
          <p:nvPr>
            <p:ph type="title"/>
          </p:nvPr>
        </p:nvSpPr>
        <p:spPr/>
        <p:txBody>
          <a:bodyPr/>
          <a:lstStyle/>
          <a:p>
            <a:r>
              <a:rPr lang="en-US" dirty="0"/>
              <a:t>YAML files</a:t>
            </a:r>
          </a:p>
        </p:txBody>
      </p:sp>
      <p:sp>
        <p:nvSpPr>
          <p:cNvPr id="9" name="Rounded Rectangle 8"/>
          <p:cNvSpPr/>
          <p:nvPr/>
        </p:nvSpPr>
        <p:spPr>
          <a:xfrm>
            <a:off x="7166381" y="1017451"/>
            <a:ext cx="3741966" cy="4741639"/>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7" name="Rectangle 6"/>
          <p:cNvSpPr/>
          <p:nvPr/>
        </p:nvSpPr>
        <p:spPr>
          <a:xfrm>
            <a:off x="7461474" y="1240764"/>
            <a:ext cx="3420737" cy="3970318"/>
          </a:xfrm>
          <a:prstGeom prst="rect">
            <a:avLst/>
          </a:prstGeom>
        </p:spPr>
        <p:txBody>
          <a:bodyPr wrap="square">
            <a:spAutoFit/>
          </a:bodyPr>
          <a:lstStyle/>
          <a:p>
            <a:r>
              <a:rPr lang="de-DE" dirty="0" err="1">
                <a:solidFill>
                  <a:schemeClr val="bg1"/>
                </a:solidFill>
              </a:rPr>
              <a:t>spec</a:t>
            </a:r>
            <a:r>
              <a:rPr lang="de-DE" dirty="0">
                <a:solidFill>
                  <a:schemeClr val="bg1"/>
                </a:solidFill>
              </a:rPr>
              <a:t>:</a:t>
            </a:r>
          </a:p>
          <a:p>
            <a:r>
              <a:rPr lang="de-DE" dirty="0">
                <a:solidFill>
                  <a:schemeClr val="bg1"/>
                </a:solidFill>
              </a:rPr>
              <a:t>  </a:t>
            </a:r>
            <a:r>
              <a:rPr lang="de-DE" dirty="0" err="1">
                <a:solidFill>
                  <a:schemeClr val="bg1"/>
                </a:solidFill>
              </a:rPr>
              <a:t>replicas</a:t>
            </a:r>
            <a:r>
              <a:rPr lang="de-DE" dirty="0">
                <a:solidFill>
                  <a:schemeClr val="bg1"/>
                </a:solidFill>
              </a:rPr>
              <a:t>: 2</a:t>
            </a:r>
          </a:p>
          <a:p>
            <a:r>
              <a:rPr lang="de-DE" dirty="0">
                <a:solidFill>
                  <a:schemeClr val="bg1"/>
                </a:solidFill>
              </a:rPr>
              <a:t>  </a:t>
            </a:r>
            <a:r>
              <a:rPr lang="de-DE" dirty="0" err="1">
                <a:solidFill>
                  <a:schemeClr val="bg1"/>
                </a:solidFill>
              </a:rPr>
              <a:t>selector</a:t>
            </a:r>
            <a:r>
              <a:rPr lang="de-DE" dirty="0">
                <a:solidFill>
                  <a:schemeClr val="bg1"/>
                </a:solidFill>
              </a:rPr>
              <a:t>:</a:t>
            </a:r>
          </a:p>
          <a:p>
            <a:r>
              <a:rPr lang="de-DE" dirty="0">
                <a:solidFill>
                  <a:schemeClr val="bg1"/>
                </a:solidFill>
              </a:rPr>
              <a:t>    </a:t>
            </a:r>
            <a:r>
              <a:rPr lang="de-DE" dirty="0" err="1">
                <a:solidFill>
                  <a:schemeClr val="bg1"/>
                </a:solidFill>
              </a:rPr>
              <a:t>matchLabels</a:t>
            </a:r>
            <a:r>
              <a:rPr lang="de-DE" dirty="0">
                <a:solidFill>
                  <a:schemeClr val="bg1"/>
                </a:solidFill>
              </a:rPr>
              <a:t>:</a:t>
            </a:r>
          </a:p>
          <a:p>
            <a:r>
              <a:rPr lang="de-DE" dirty="0">
                <a:solidFill>
                  <a:schemeClr val="bg1"/>
                </a:solidFill>
              </a:rPr>
              <a:t>      </a:t>
            </a:r>
            <a:r>
              <a:rPr lang="de-DE" dirty="0" err="1">
                <a:solidFill>
                  <a:schemeClr val="bg1"/>
                </a:solidFill>
              </a:rPr>
              <a:t>app</a:t>
            </a:r>
            <a:r>
              <a:rPr lang="de-DE" dirty="0">
                <a:solidFill>
                  <a:schemeClr val="bg1"/>
                </a:solidFill>
              </a:rPr>
              <a:t>: "tmlaapitest4"</a:t>
            </a:r>
          </a:p>
          <a:p>
            <a:r>
              <a:rPr lang="de-DE" dirty="0">
                <a:solidFill>
                  <a:schemeClr val="bg1"/>
                </a:solidFill>
              </a:rPr>
              <a:t>      </a:t>
            </a:r>
            <a:r>
              <a:rPr lang="de-DE" dirty="0" err="1">
                <a:solidFill>
                  <a:schemeClr val="bg1"/>
                </a:solidFill>
              </a:rPr>
              <a:t>version</a:t>
            </a:r>
            <a:r>
              <a:rPr lang="de-DE" dirty="0">
                <a:solidFill>
                  <a:schemeClr val="bg1"/>
                </a:solidFill>
              </a:rPr>
              <a:t>: "0.0.1-SNAPSHOT"</a:t>
            </a:r>
          </a:p>
          <a:p>
            <a:r>
              <a:rPr lang="de-DE" dirty="0">
                <a:solidFill>
                  <a:schemeClr val="bg1"/>
                </a:solidFill>
              </a:rPr>
              <a:t>  </a:t>
            </a:r>
            <a:r>
              <a:rPr lang="de-DE" dirty="0" err="1">
                <a:solidFill>
                  <a:schemeClr val="bg1"/>
                </a:solidFill>
              </a:rPr>
              <a:t>template</a:t>
            </a:r>
            <a:r>
              <a:rPr lang="de-DE" dirty="0">
                <a:solidFill>
                  <a:schemeClr val="bg1"/>
                </a:solidFill>
              </a:rPr>
              <a:t>:</a:t>
            </a:r>
          </a:p>
          <a:p>
            <a:r>
              <a:rPr lang="de-DE" dirty="0">
                <a:solidFill>
                  <a:schemeClr val="bg1"/>
                </a:solidFill>
              </a:rPr>
              <a:t>    </a:t>
            </a:r>
            <a:r>
              <a:rPr lang="de-DE" dirty="0" err="1">
                <a:solidFill>
                  <a:schemeClr val="bg1"/>
                </a:solidFill>
              </a:rPr>
              <a:t>metadata</a:t>
            </a:r>
            <a:r>
              <a:rPr lang="de-DE" dirty="0">
                <a:solidFill>
                  <a:schemeClr val="bg1"/>
                </a:solidFill>
              </a:rPr>
              <a:t>:</a:t>
            </a:r>
          </a:p>
          <a:p>
            <a:r>
              <a:rPr lang="ro-RO" dirty="0">
                <a:solidFill>
                  <a:schemeClr val="bg1"/>
                </a:solidFill>
              </a:rPr>
              <a:t>      </a:t>
            </a:r>
            <a:r>
              <a:rPr lang="ro-RO" dirty="0" err="1">
                <a:solidFill>
                  <a:schemeClr val="bg1"/>
                </a:solidFill>
              </a:rPr>
              <a:t>labels</a:t>
            </a:r>
            <a:r>
              <a:rPr lang="ro-RO" dirty="0">
                <a:solidFill>
                  <a:schemeClr val="bg1"/>
                </a:solidFill>
              </a:rPr>
              <a:t>:</a:t>
            </a:r>
          </a:p>
          <a:p>
            <a:r>
              <a:rPr lang="hu-HU" dirty="0">
                <a:solidFill>
                  <a:schemeClr val="bg1"/>
                </a:solidFill>
              </a:rPr>
              <a:t>        </a:t>
            </a:r>
            <a:r>
              <a:rPr lang="hu-HU" dirty="0" err="1">
                <a:solidFill>
                  <a:schemeClr val="bg1"/>
                </a:solidFill>
              </a:rPr>
              <a:t>app</a:t>
            </a:r>
            <a:r>
              <a:rPr lang="hu-HU" dirty="0">
                <a:solidFill>
                  <a:schemeClr val="bg1"/>
                </a:solidFill>
              </a:rPr>
              <a:t>: "tmlaapitest4"</a:t>
            </a:r>
          </a:p>
          <a:p>
            <a:r>
              <a:rPr lang="de-DE" dirty="0">
                <a:solidFill>
                  <a:schemeClr val="bg1"/>
                </a:solidFill>
              </a:rPr>
              <a:t>        </a:t>
            </a:r>
            <a:r>
              <a:rPr lang="de-DE" dirty="0" err="1">
                <a:solidFill>
                  <a:schemeClr val="bg1"/>
                </a:solidFill>
              </a:rPr>
              <a:t>version</a:t>
            </a:r>
            <a:r>
              <a:rPr lang="de-DE" dirty="0">
                <a:solidFill>
                  <a:schemeClr val="bg1"/>
                </a:solidFill>
              </a:rPr>
              <a:t>: "0.0.1-SNAPSHOT"</a:t>
            </a:r>
          </a:p>
          <a:p>
            <a:r>
              <a:rPr lang="ro-RO" dirty="0">
                <a:solidFill>
                  <a:schemeClr val="bg1"/>
                </a:solidFill>
              </a:rPr>
              <a:t>    </a:t>
            </a:r>
            <a:r>
              <a:rPr lang="ro-RO" dirty="0" err="1">
                <a:solidFill>
                  <a:schemeClr val="bg1"/>
                </a:solidFill>
              </a:rPr>
              <a:t>spec</a:t>
            </a:r>
            <a:r>
              <a:rPr lang="ro-RO" dirty="0">
                <a:solidFill>
                  <a:schemeClr val="bg1"/>
                </a:solidFill>
              </a:rPr>
              <a:t>:</a:t>
            </a:r>
          </a:p>
          <a:p>
            <a:r>
              <a:rPr lang="ro-RO" dirty="0">
                <a:solidFill>
                  <a:schemeClr val="bg1"/>
                </a:solidFill>
              </a:rPr>
              <a:t>      </a:t>
            </a:r>
            <a:r>
              <a:rPr lang="ro-RO" dirty="0" err="1">
                <a:solidFill>
                  <a:schemeClr val="bg1"/>
                </a:solidFill>
              </a:rPr>
              <a:t>serviceAccount</a:t>
            </a:r>
            <a:r>
              <a:rPr lang="ro-RO" dirty="0">
                <a:solidFill>
                  <a:schemeClr val="bg1"/>
                </a:solidFill>
              </a:rPr>
              <a:t>: "</a:t>
            </a:r>
            <a:r>
              <a:rPr lang="ro-RO" dirty="0" err="1">
                <a:solidFill>
                  <a:schemeClr val="bg1"/>
                </a:solidFill>
              </a:rPr>
              <a:t>com-att-tmla</a:t>
            </a:r>
            <a:r>
              <a:rPr lang="ro-RO" dirty="0">
                <a:solidFill>
                  <a:schemeClr val="bg1"/>
                </a:solidFill>
              </a:rPr>
              <a:t>"</a:t>
            </a:r>
          </a:p>
          <a:p>
            <a:r>
              <a:rPr lang="ro-RO" dirty="0">
                <a:solidFill>
                  <a:schemeClr val="bg1"/>
                </a:solidFill>
              </a:rPr>
              <a:t>      </a:t>
            </a:r>
            <a:r>
              <a:rPr lang="ro-RO" dirty="0" err="1">
                <a:solidFill>
                  <a:schemeClr val="bg1"/>
                </a:solidFill>
              </a:rPr>
              <a:t>containers</a:t>
            </a:r>
            <a:r>
              <a:rPr lang="ro-RO" dirty="0">
                <a:solidFill>
                  <a:schemeClr val="bg1"/>
                </a:solidFill>
              </a:rPr>
              <a:t>:</a:t>
            </a:r>
            <a:endParaRPr lang="de-DE" dirty="0">
              <a:solidFill>
                <a:schemeClr val="bg1"/>
              </a:solidFill>
            </a:endParaRPr>
          </a:p>
        </p:txBody>
      </p:sp>
      <p:sp>
        <p:nvSpPr>
          <p:cNvPr id="14" name="Rectangle 13"/>
          <p:cNvSpPr/>
          <p:nvPr/>
        </p:nvSpPr>
        <p:spPr>
          <a:xfrm rot="5400000">
            <a:off x="9989720" y="4441057"/>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YAML Files</a:t>
            </a:r>
          </a:p>
        </p:txBody>
      </p:sp>
      <p:sp>
        <p:nvSpPr>
          <p:cNvPr id="23" name="Oval 22" title="Section circle"/>
          <p:cNvSpPr/>
          <p:nvPr/>
        </p:nvSpPr>
        <p:spPr>
          <a:xfrm>
            <a:off x="11080877"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4" name="Oval 23" title="Section circle"/>
          <p:cNvSpPr/>
          <p:nvPr/>
        </p:nvSpPr>
        <p:spPr>
          <a:xfrm>
            <a:off x="10964989"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5" name="Oval 24" title="Section circle"/>
          <p:cNvSpPr/>
          <p:nvPr/>
        </p:nvSpPr>
        <p:spPr>
          <a:xfrm>
            <a:off x="10850689"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26" name="Oval 25" title="Section circle"/>
          <p:cNvSpPr/>
          <p:nvPr/>
        </p:nvSpPr>
        <p:spPr>
          <a:xfrm>
            <a:off x="11425365"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7" name="Oval 26" title="Section circle"/>
          <p:cNvSpPr/>
          <p:nvPr/>
        </p:nvSpPr>
        <p:spPr>
          <a:xfrm>
            <a:off x="11309477"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8" name="Oval 27" title="Section circle"/>
          <p:cNvSpPr/>
          <p:nvPr/>
        </p:nvSpPr>
        <p:spPr>
          <a:xfrm>
            <a:off x="11195177"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30" name="Oval 29" title="Section circle"/>
          <p:cNvSpPr/>
          <p:nvPr/>
        </p:nvSpPr>
        <p:spPr>
          <a:xfrm>
            <a:off x="11539665"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12071187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33</a:t>
            </a:fld>
            <a:r>
              <a:rPr lang="en-US" dirty="0" smtClean="0"/>
              <a:t> </a:t>
            </a:r>
            <a:endParaRPr lang="en-US" dirty="0"/>
          </a:p>
        </p:txBody>
      </p:sp>
      <p:sp>
        <p:nvSpPr>
          <p:cNvPr id="3" name="Text Placeholder 2"/>
          <p:cNvSpPr>
            <a:spLocks noGrp="1"/>
          </p:cNvSpPr>
          <p:nvPr>
            <p:ph type="body" sz="quarter" idx="13"/>
          </p:nvPr>
        </p:nvSpPr>
        <p:spPr>
          <a:xfrm>
            <a:off x="488897" y="1097706"/>
            <a:ext cx="7163112" cy="4697341"/>
          </a:xfrm>
        </p:spPr>
        <p:txBody>
          <a:bodyPr/>
          <a:lstStyle/>
          <a:p>
            <a:r>
              <a:rPr lang="en-US" dirty="0" smtClean="0"/>
              <a:t>AJSC6 Deployment YAML file – </a:t>
            </a:r>
            <a:r>
              <a:rPr lang="en-US" b="1" dirty="0" smtClean="0"/>
              <a:t>Example</a:t>
            </a:r>
            <a:endParaRPr lang="en-US" dirty="0" smtClean="0"/>
          </a:p>
          <a:p>
            <a:pPr lvl="1"/>
            <a:r>
              <a:rPr lang="en-US" dirty="0" smtClean="0">
                <a:solidFill>
                  <a:schemeClr val="tx2"/>
                </a:solidFill>
              </a:rPr>
              <a:t>The </a:t>
            </a:r>
            <a:r>
              <a:rPr lang="en-US" b="1" dirty="0" smtClean="0">
                <a:solidFill>
                  <a:schemeClr val="tx2"/>
                </a:solidFill>
              </a:rPr>
              <a:t>envy</a:t>
            </a:r>
            <a:r>
              <a:rPr lang="en-US" dirty="0" smtClean="0">
                <a:solidFill>
                  <a:schemeClr val="tx2"/>
                </a:solidFill>
              </a:rPr>
              <a:t> contains the information to start the container.</a:t>
            </a:r>
            <a:endParaRPr lang="en-US" dirty="0"/>
          </a:p>
          <a:p>
            <a:pPr lvl="2"/>
            <a:r>
              <a:rPr lang="en-US" dirty="0" smtClean="0">
                <a:solidFill>
                  <a:schemeClr val="tx2"/>
                </a:solidFill>
              </a:rPr>
              <a:t>The “</a:t>
            </a:r>
            <a:r>
              <a:rPr lang="en-US" b="1" dirty="0" smtClean="0">
                <a:solidFill>
                  <a:schemeClr val="tx2"/>
                </a:solidFill>
              </a:rPr>
              <a:t>valueFrom</a:t>
            </a:r>
            <a:r>
              <a:rPr lang="en-US" dirty="0" smtClean="0">
                <a:solidFill>
                  <a:schemeClr val="tx2"/>
                </a:solidFill>
              </a:rPr>
              <a:t>” maps the containers environment variable ENV to the value in the ConfigMap.</a:t>
            </a:r>
          </a:p>
          <a:p>
            <a:pPr lvl="2"/>
            <a:r>
              <a:rPr lang="en-US" dirty="0" smtClean="0">
                <a:solidFill>
                  <a:schemeClr val="tx2"/>
                </a:solidFill>
              </a:rPr>
              <a:t>The “</a:t>
            </a:r>
            <a:r>
              <a:rPr lang="en-US" b="1" dirty="0" smtClean="0">
                <a:solidFill>
                  <a:schemeClr val="tx2"/>
                </a:solidFill>
              </a:rPr>
              <a:t>image</a:t>
            </a:r>
            <a:r>
              <a:rPr lang="en-US" dirty="0" smtClean="0">
                <a:solidFill>
                  <a:schemeClr val="tx2"/>
                </a:solidFill>
              </a:rPr>
              <a:t>” contains the location of the Docker image the container will be using.</a:t>
            </a:r>
            <a:endParaRPr lang="en-US" dirty="0"/>
          </a:p>
          <a:p>
            <a:pPr lvl="2"/>
            <a:r>
              <a:rPr lang="en-US" dirty="0" smtClean="0">
                <a:solidFill>
                  <a:schemeClr val="tx2"/>
                </a:solidFill>
              </a:rPr>
              <a:t>The “</a:t>
            </a:r>
            <a:r>
              <a:rPr lang="en-US" b="1" dirty="0" smtClean="0">
                <a:solidFill>
                  <a:schemeClr val="tx2"/>
                </a:solidFill>
              </a:rPr>
              <a:t>imagePullPolicy</a:t>
            </a:r>
            <a:r>
              <a:rPr lang="en-US" dirty="0" smtClean="0">
                <a:solidFill>
                  <a:schemeClr val="tx2"/>
                </a:solidFill>
              </a:rPr>
              <a:t>” means always go to Docker Registry to pull the image.</a:t>
            </a:r>
          </a:p>
          <a:p>
            <a:pPr lvl="2"/>
            <a:r>
              <a:rPr lang="en-US" dirty="0" smtClean="0">
                <a:solidFill>
                  <a:schemeClr val="tx2"/>
                </a:solidFill>
              </a:rPr>
              <a:t>The  “</a:t>
            </a:r>
            <a:r>
              <a:rPr lang="en-US" b="1" dirty="0" smtClean="0">
                <a:solidFill>
                  <a:schemeClr val="tx2"/>
                </a:solidFill>
              </a:rPr>
              <a:t>ports</a:t>
            </a:r>
            <a:r>
              <a:rPr lang="en-US" dirty="0" smtClean="0">
                <a:solidFill>
                  <a:schemeClr val="tx2"/>
                </a:solidFill>
              </a:rPr>
              <a:t>” set on which ports the container will be listening on.</a:t>
            </a:r>
          </a:p>
          <a:p>
            <a:pPr lvl="2"/>
            <a:r>
              <a:rPr lang="en-US" dirty="0" smtClean="0">
                <a:solidFill>
                  <a:schemeClr val="tx2"/>
                </a:solidFill>
              </a:rPr>
              <a:t>The “</a:t>
            </a:r>
            <a:r>
              <a:rPr lang="en-US" b="1" dirty="0" smtClean="0">
                <a:solidFill>
                  <a:schemeClr val="tx2"/>
                </a:solidFill>
              </a:rPr>
              <a:t>restartPolicy</a:t>
            </a:r>
            <a:r>
              <a:rPr lang="en-US" dirty="0" smtClean="0">
                <a:solidFill>
                  <a:schemeClr val="tx2"/>
                </a:solidFill>
              </a:rPr>
              <a:t>” means that if pod is down for some reason it will automaticity started. </a:t>
            </a:r>
          </a:p>
          <a:p>
            <a:pPr marL="285750" indent="-285750">
              <a:buFont typeface="Arial" charset="0"/>
              <a:buChar char="•"/>
            </a:pPr>
            <a:endParaRPr lang="en-US" sz="1800" dirty="0" smtClean="0">
              <a:solidFill>
                <a:schemeClr val="tx2"/>
              </a:solidFill>
            </a:endParaRPr>
          </a:p>
          <a:p>
            <a:pPr marL="285750" indent="-285750">
              <a:buFont typeface="Arial" charset="0"/>
              <a:buChar char="•"/>
            </a:pPr>
            <a:endParaRPr lang="en-US" sz="1800" dirty="0" smtClean="0">
              <a:solidFill>
                <a:schemeClr val="tx2"/>
              </a:solidFill>
            </a:endParaRPr>
          </a:p>
        </p:txBody>
      </p:sp>
      <p:sp>
        <p:nvSpPr>
          <p:cNvPr id="4" name="Title 3"/>
          <p:cNvSpPr>
            <a:spLocks noGrp="1"/>
          </p:cNvSpPr>
          <p:nvPr>
            <p:ph type="title"/>
          </p:nvPr>
        </p:nvSpPr>
        <p:spPr/>
        <p:txBody>
          <a:bodyPr/>
          <a:lstStyle/>
          <a:p>
            <a:r>
              <a:rPr lang="en-US" dirty="0"/>
              <a:t>YAML files</a:t>
            </a:r>
          </a:p>
        </p:txBody>
      </p:sp>
      <p:sp>
        <p:nvSpPr>
          <p:cNvPr id="9" name="Rounded Rectangle 8"/>
          <p:cNvSpPr/>
          <p:nvPr/>
        </p:nvSpPr>
        <p:spPr>
          <a:xfrm>
            <a:off x="7896231" y="983641"/>
            <a:ext cx="3887449" cy="4873335"/>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7" name="Rectangle 6"/>
          <p:cNvSpPr/>
          <p:nvPr/>
        </p:nvSpPr>
        <p:spPr>
          <a:xfrm>
            <a:off x="8295119" y="1235362"/>
            <a:ext cx="3420737" cy="4524315"/>
          </a:xfrm>
          <a:prstGeom prst="rect">
            <a:avLst/>
          </a:prstGeom>
        </p:spPr>
        <p:txBody>
          <a:bodyPr wrap="square">
            <a:spAutoFit/>
          </a:bodyPr>
          <a:lstStyle/>
          <a:p>
            <a:r>
              <a:rPr lang="de-DE" dirty="0">
                <a:solidFill>
                  <a:schemeClr val="bg1"/>
                </a:solidFill>
              </a:rPr>
              <a:t>- </a:t>
            </a:r>
            <a:r>
              <a:rPr lang="de-DE" dirty="0" err="1">
                <a:solidFill>
                  <a:schemeClr val="bg1"/>
                </a:solidFill>
              </a:rPr>
              <a:t>env</a:t>
            </a:r>
            <a:r>
              <a:rPr lang="de-DE" dirty="0">
                <a:solidFill>
                  <a:schemeClr val="bg1"/>
                </a:solidFill>
              </a:rPr>
              <a:t>:</a:t>
            </a:r>
          </a:p>
          <a:p>
            <a:r>
              <a:rPr lang="de-DE" dirty="0">
                <a:solidFill>
                  <a:schemeClr val="bg1"/>
                </a:solidFill>
              </a:rPr>
              <a:t>        - </a:t>
            </a:r>
            <a:r>
              <a:rPr lang="de-DE" dirty="0" err="1">
                <a:solidFill>
                  <a:schemeClr val="bg1"/>
                </a:solidFill>
              </a:rPr>
              <a:t>name</a:t>
            </a:r>
            <a:r>
              <a:rPr lang="de-DE" dirty="0">
                <a:solidFill>
                  <a:schemeClr val="bg1"/>
                </a:solidFill>
              </a:rPr>
              <a:t>: ENV</a:t>
            </a:r>
          </a:p>
          <a:p>
            <a:r>
              <a:rPr lang="ro-RO" dirty="0">
                <a:solidFill>
                  <a:schemeClr val="bg1"/>
                </a:solidFill>
              </a:rPr>
              <a:t>          </a:t>
            </a:r>
            <a:r>
              <a:rPr lang="ro-RO" dirty="0" err="1">
                <a:solidFill>
                  <a:schemeClr val="bg1"/>
                </a:solidFill>
              </a:rPr>
              <a:t>valueFrom</a:t>
            </a:r>
            <a:r>
              <a:rPr lang="ro-RO" dirty="0">
                <a:solidFill>
                  <a:schemeClr val="bg1"/>
                </a:solidFill>
              </a:rPr>
              <a:t>:</a:t>
            </a:r>
          </a:p>
          <a:p>
            <a:r>
              <a:rPr lang="ro-RO" dirty="0">
                <a:solidFill>
                  <a:schemeClr val="bg1"/>
                </a:solidFill>
              </a:rPr>
              <a:t>            </a:t>
            </a:r>
            <a:r>
              <a:rPr lang="ro-RO" dirty="0" err="1">
                <a:solidFill>
                  <a:schemeClr val="bg1"/>
                </a:solidFill>
              </a:rPr>
              <a:t>configMapKeyRef</a:t>
            </a:r>
            <a:r>
              <a:rPr lang="ro-RO" dirty="0">
                <a:solidFill>
                  <a:schemeClr val="bg1"/>
                </a:solidFill>
              </a:rPr>
              <a:t>:</a:t>
            </a:r>
          </a:p>
          <a:p>
            <a:r>
              <a:rPr lang="hu-HU" dirty="0">
                <a:solidFill>
                  <a:schemeClr val="bg1"/>
                </a:solidFill>
              </a:rPr>
              <a:t>              </a:t>
            </a:r>
            <a:r>
              <a:rPr lang="hu-HU" dirty="0" err="1">
                <a:solidFill>
                  <a:schemeClr val="bg1"/>
                </a:solidFill>
              </a:rPr>
              <a:t>key</a:t>
            </a:r>
            <a:r>
              <a:rPr lang="hu-HU" dirty="0">
                <a:solidFill>
                  <a:schemeClr val="bg1"/>
                </a:solidFill>
              </a:rPr>
              <a:t>: config-</a:t>
            </a:r>
            <a:r>
              <a:rPr lang="hu-HU" dirty="0" err="1">
                <a:solidFill>
                  <a:schemeClr val="bg1"/>
                </a:solidFill>
              </a:rPr>
              <a:t>env</a:t>
            </a:r>
            <a:endParaRPr lang="hu-HU" dirty="0">
              <a:solidFill>
                <a:schemeClr val="bg1"/>
              </a:solidFill>
            </a:endParaRPr>
          </a:p>
          <a:p>
            <a:r>
              <a:rPr lang="de-DE" dirty="0">
                <a:solidFill>
                  <a:schemeClr val="bg1"/>
                </a:solidFill>
              </a:rPr>
              <a:t>              </a:t>
            </a:r>
            <a:r>
              <a:rPr lang="de-DE" dirty="0" err="1">
                <a:solidFill>
                  <a:schemeClr val="bg1"/>
                </a:solidFill>
              </a:rPr>
              <a:t>name</a:t>
            </a:r>
            <a:r>
              <a:rPr lang="de-DE" dirty="0">
                <a:solidFill>
                  <a:schemeClr val="bg1"/>
                </a:solidFill>
              </a:rPr>
              <a:t>: "tmlaapitest4"</a:t>
            </a:r>
          </a:p>
          <a:p>
            <a:r>
              <a:rPr lang="de-DE" dirty="0">
                <a:solidFill>
                  <a:schemeClr val="bg1"/>
                </a:solidFill>
              </a:rPr>
              <a:t>        </a:t>
            </a:r>
            <a:r>
              <a:rPr lang="de-DE" dirty="0" err="1">
                <a:solidFill>
                  <a:schemeClr val="bg1"/>
                </a:solidFill>
              </a:rPr>
              <a:t>image</a:t>
            </a:r>
            <a:r>
              <a:rPr lang="de-DE" dirty="0">
                <a:solidFill>
                  <a:schemeClr val="bg1"/>
                </a:solidFill>
              </a:rPr>
              <a:t>: "zlp11313.vci.att.com:5100/</a:t>
            </a:r>
            <a:r>
              <a:rPr lang="de-DE" dirty="0" err="1">
                <a:solidFill>
                  <a:schemeClr val="bg1"/>
                </a:solidFill>
              </a:rPr>
              <a:t>com.att.tmla</a:t>
            </a:r>
            <a:r>
              <a:rPr lang="de-DE" dirty="0">
                <a:solidFill>
                  <a:schemeClr val="bg1"/>
                </a:solidFill>
              </a:rPr>
              <a:t>/tmlaapitest4:latest"</a:t>
            </a:r>
          </a:p>
          <a:p>
            <a:r>
              <a:rPr lang="de-DE" dirty="0">
                <a:solidFill>
                  <a:schemeClr val="bg1"/>
                </a:solidFill>
              </a:rPr>
              <a:t>        </a:t>
            </a:r>
            <a:r>
              <a:rPr lang="de-DE" dirty="0" err="1">
                <a:solidFill>
                  <a:schemeClr val="bg1"/>
                </a:solidFill>
              </a:rPr>
              <a:t>imagePullPolicy</a:t>
            </a:r>
            <a:r>
              <a:rPr lang="de-DE" dirty="0">
                <a:solidFill>
                  <a:schemeClr val="bg1"/>
                </a:solidFill>
              </a:rPr>
              <a:t>: </a:t>
            </a:r>
            <a:r>
              <a:rPr lang="de-DE" dirty="0" err="1">
                <a:solidFill>
                  <a:schemeClr val="bg1"/>
                </a:solidFill>
              </a:rPr>
              <a:t>Always</a:t>
            </a:r>
            <a:endParaRPr lang="de-DE" dirty="0">
              <a:solidFill>
                <a:schemeClr val="bg1"/>
              </a:solidFill>
            </a:endParaRPr>
          </a:p>
          <a:p>
            <a:r>
              <a:rPr lang="de-DE" dirty="0">
                <a:solidFill>
                  <a:schemeClr val="bg1"/>
                </a:solidFill>
              </a:rPr>
              <a:t>        </a:t>
            </a:r>
            <a:r>
              <a:rPr lang="de-DE" dirty="0" err="1">
                <a:solidFill>
                  <a:schemeClr val="bg1"/>
                </a:solidFill>
              </a:rPr>
              <a:t>name</a:t>
            </a:r>
            <a:r>
              <a:rPr lang="de-DE" dirty="0">
                <a:solidFill>
                  <a:schemeClr val="bg1"/>
                </a:solidFill>
              </a:rPr>
              <a:t>: "tmlaapitest4"</a:t>
            </a:r>
          </a:p>
          <a:p>
            <a:r>
              <a:rPr lang="ro-RO" dirty="0">
                <a:solidFill>
                  <a:schemeClr val="bg1"/>
                </a:solidFill>
              </a:rPr>
              <a:t>        </a:t>
            </a:r>
            <a:r>
              <a:rPr lang="ro-RO" dirty="0" err="1">
                <a:solidFill>
                  <a:schemeClr val="bg1"/>
                </a:solidFill>
              </a:rPr>
              <a:t>ports</a:t>
            </a:r>
            <a:r>
              <a:rPr lang="ro-RO" dirty="0">
                <a:solidFill>
                  <a:schemeClr val="bg1"/>
                </a:solidFill>
              </a:rPr>
              <a:t>:</a:t>
            </a:r>
          </a:p>
          <a:p>
            <a:r>
              <a:rPr lang="de-DE" dirty="0">
                <a:solidFill>
                  <a:schemeClr val="bg1"/>
                </a:solidFill>
              </a:rPr>
              <a:t>        - </a:t>
            </a:r>
            <a:r>
              <a:rPr lang="de-DE" dirty="0" err="1">
                <a:solidFill>
                  <a:schemeClr val="bg1"/>
                </a:solidFill>
              </a:rPr>
              <a:t>containerPort</a:t>
            </a:r>
            <a:r>
              <a:rPr lang="de-DE" dirty="0">
                <a:solidFill>
                  <a:schemeClr val="bg1"/>
                </a:solidFill>
              </a:rPr>
              <a:t>: 8080</a:t>
            </a:r>
          </a:p>
          <a:p>
            <a:r>
              <a:rPr lang="ro-RO" dirty="0">
                <a:solidFill>
                  <a:schemeClr val="bg1"/>
                </a:solidFill>
              </a:rPr>
              <a:t>          protocol: TCP</a:t>
            </a:r>
          </a:p>
          <a:p>
            <a:r>
              <a:rPr lang="ro-RO" dirty="0">
                <a:solidFill>
                  <a:schemeClr val="bg1"/>
                </a:solidFill>
              </a:rPr>
              <a:t>      </a:t>
            </a:r>
            <a:r>
              <a:rPr lang="ro-RO" dirty="0" err="1">
                <a:solidFill>
                  <a:schemeClr val="bg1"/>
                </a:solidFill>
              </a:rPr>
              <a:t>restartPolicy</a:t>
            </a:r>
            <a:r>
              <a:rPr lang="ro-RO" dirty="0">
                <a:solidFill>
                  <a:schemeClr val="bg1"/>
                </a:solidFill>
              </a:rPr>
              <a:t>: </a:t>
            </a:r>
            <a:r>
              <a:rPr lang="ro-RO" dirty="0" err="1" smtClean="0">
                <a:solidFill>
                  <a:schemeClr val="bg1"/>
                </a:solidFill>
              </a:rPr>
              <a:t>Always</a:t>
            </a:r>
            <a:endParaRPr lang="de-DE" dirty="0">
              <a:solidFill>
                <a:schemeClr val="bg1"/>
              </a:solidFill>
            </a:endParaRPr>
          </a:p>
          <a:p>
            <a:r>
              <a:rPr lang="en-US" dirty="0">
                <a:solidFill>
                  <a:schemeClr val="bg1"/>
                </a:solidFill>
              </a:rPr>
              <a:t>---</a:t>
            </a:r>
            <a:endParaRPr lang="de-DE" dirty="0">
              <a:solidFill>
                <a:schemeClr val="bg1"/>
              </a:solidFill>
              <a:latin typeface="Menlo-Regular" charset="0"/>
            </a:endParaRPr>
          </a:p>
        </p:txBody>
      </p:sp>
      <p:sp>
        <p:nvSpPr>
          <p:cNvPr id="14" name="Rectangle 13"/>
          <p:cNvSpPr/>
          <p:nvPr/>
        </p:nvSpPr>
        <p:spPr>
          <a:xfrm>
            <a:off x="8271612" y="6167747"/>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YAML Files</a:t>
            </a:r>
          </a:p>
        </p:txBody>
      </p:sp>
      <p:sp>
        <p:nvSpPr>
          <p:cNvPr id="23" name="Oval 22" title="Section circle"/>
          <p:cNvSpPr/>
          <p:nvPr/>
        </p:nvSpPr>
        <p:spPr>
          <a:xfrm>
            <a:off x="11080877"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4" name="Oval 23" title="Section circle"/>
          <p:cNvSpPr/>
          <p:nvPr/>
        </p:nvSpPr>
        <p:spPr>
          <a:xfrm>
            <a:off x="10964989"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5" name="Oval 24" title="Section circle"/>
          <p:cNvSpPr/>
          <p:nvPr/>
        </p:nvSpPr>
        <p:spPr>
          <a:xfrm>
            <a:off x="10850689"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26" name="Oval 25" title="Section circle"/>
          <p:cNvSpPr/>
          <p:nvPr/>
        </p:nvSpPr>
        <p:spPr>
          <a:xfrm>
            <a:off x="11425365"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7" name="Oval 26" title="Section circle"/>
          <p:cNvSpPr/>
          <p:nvPr/>
        </p:nvSpPr>
        <p:spPr>
          <a:xfrm>
            <a:off x="11309477"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8" name="Oval 27" title="Section circle"/>
          <p:cNvSpPr/>
          <p:nvPr/>
        </p:nvSpPr>
        <p:spPr>
          <a:xfrm>
            <a:off x="11195177"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30" name="Oval 29" title="Section circle"/>
          <p:cNvSpPr/>
          <p:nvPr/>
        </p:nvSpPr>
        <p:spPr>
          <a:xfrm>
            <a:off x="11539665"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12574613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34</a:t>
            </a:fld>
            <a:r>
              <a:rPr lang="en-US" dirty="0" smtClean="0"/>
              <a:t> </a:t>
            </a:r>
            <a:endParaRPr lang="en-US" dirty="0"/>
          </a:p>
        </p:txBody>
      </p:sp>
      <p:sp>
        <p:nvSpPr>
          <p:cNvPr id="3" name="Text Placeholder 2"/>
          <p:cNvSpPr>
            <a:spLocks noGrp="1"/>
          </p:cNvSpPr>
          <p:nvPr>
            <p:ph type="body" sz="quarter" idx="13"/>
          </p:nvPr>
        </p:nvSpPr>
        <p:spPr>
          <a:xfrm>
            <a:off x="488897" y="1097706"/>
            <a:ext cx="6712003" cy="4697341"/>
          </a:xfrm>
        </p:spPr>
        <p:txBody>
          <a:bodyPr/>
          <a:lstStyle/>
          <a:p>
            <a:r>
              <a:rPr lang="en-US" dirty="0" smtClean="0"/>
              <a:t>AJSC6 Service YAML file - </a:t>
            </a:r>
            <a:r>
              <a:rPr lang="en-US" b="1" dirty="0" smtClean="0"/>
              <a:t>Example</a:t>
            </a:r>
            <a:endParaRPr lang="en-US" sz="1800" dirty="0" smtClean="0">
              <a:solidFill>
                <a:schemeClr val="tx2"/>
              </a:solidFill>
            </a:endParaRPr>
          </a:p>
          <a:p>
            <a:pPr lvl="1"/>
            <a:r>
              <a:rPr lang="en-US" dirty="0"/>
              <a:t>This YAML file contains only service module.</a:t>
            </a:r>
          </a:p>
          <a:p>
            <a:pPr lvl="2"/>
            <a:r>
              <a:rPr lang="en-US" dirty="0"/>
              <a:t>Each YAML file should start with apiVersion and Kind.</a:t>
            </a:r>
          </a:p>
          <a:p>
            <a:pPr lvl="2"/>
            <a:r>
              <a:rPr lang="en-US" dirty="0"/>
              <a:t>The metadata contains the name of the ConfigMap module and to which </a:t>
            </a:r>
            <a:r>
              <a:rPr lang="en-US" dirty="0" smtClean="0"/>
              <a:t>namespace </a:t>
            </a:r>
            <a:r>
              <a:rPr lang="en-US" dirty="0"/>
              <a:t>in the Kubernetes cluster it is belong.</a:t>
            </a:r>
          </a:p>
          <a:p>
            <a:pPr lvl="2"/>
            <a:r>
              <a:rPr lang="en-US" dirty="0"/>
              <a:t>The Label contains two </a:t>
            </a:r>
            <a:r>
              <a:rPr lang="en-US" dirty="0" smtClean="0"/>
              <a:t>labels, </a:t>
            </a:r>
            <a:r>
              <a:rPr lang="en-US" dirty="0"/>
              <a:t>“app” and “</a:t>
            </a:r>
            <a:r>
              <a:rPr lang="en-US" dirty="0" smtClean="0"/>
              <a:t>version.”</a:t>
            </a:r>
            <a:endParaRPr lang="en-US" dirty="0"/>
          </a:p>
          <a:p>
            <a:pPr lvl="2"/>
            <a:r>
              <a:rPr lang="en-US" dirty="0"/>
              <a:t>The spec contains the actual information about our service.</a:t>
            </a:r>
          </a:p>
          <a:p>
            <a:pPr lvl="3"/>
            <a:r>
              <a:rPr lang="en-US" dirty="0"/>
              <a:t>”</a:t>
            </a:r>
            <a:r>
              <a:rPr lang="en-US" b="1" dirty="0"/>
              <a:t>type</a:t>
            </a:r>
            <a:r>
              <a:rPr lang="en-US" dirty="0"/>
              <a:t>” </a:t>
            </a:r>
            <a:r>
              <a:rPr lang="en-US" dirty="0" smtClean="0"/>
              <a:t>- which </a:t>
            </a:r>
            <a:r>
              <a:rPr lang="en-US" dirty="0"/>
              <a:t>service we would like to assign to our </a:t>
            </a:r>
            <a:r>
              <a:rPr lang="en-US" dirty="0" smtClean="0"/>
              <a:t>pod; in </a:t>
            </a:r>
            <a:r>
              <a:rPr lang="en-US" dirty="0"/>
              <a:t>this </a:t>
            </a:r>
            <a:r>
              <a:rPr lang="en-US" dirty="0" smtClean="0"/>
              <a:t>case, a shared </a:t>
            </a:r>
            <a:r>
              <a:rPr lang="en-US" dirty="0"/>
              <a:t>port.</a:t>
            </a:r>
          </a:p>
          <a:p>
            <a:pPr lvl="3"/>
            <a:r>
              <a:rPr lang="en-US" dirty="0"/>
              <a:t>“</a:t>
            </a:r>
            <a:r>
              <a:rPr lang="en-US" b="1" dirty="0"/>
              <a:t>ports</a:t>
            </a:r>
            <a:r>
              <a:rPr lang="en-US" dirty="0"/>
              <a:t>” </a:t>
            </a:r>
            <a:r>
              <a:rPr lang="en-US" dirty="0" smtClean="0"/>
              <a:t>- the </a:t>
            </a:r>
            <a:r>
              <a:rPr lang="en-US" dirty="0"/>
              <a:t>mapping between our service port to the pod’s containers port.</a:t>
            </a:r>
          </a:p>
          <a:p>
            <a:pPr lvl="3"/>
            <a:r>
              <a:rPr lang="en-US" dirty="0"/>
              <a:t>“</a:t>
            </a:r>
            <a:r>
              <a:rPr lang="en-US" b="1" dirty="0"/>
              <a:t>selector</a:t>
            </a:r>
            <a:r>
              <a:rPr lang="en-US" dirty="0"/>
              <a:t>” </a:t>
            </a:r>
            <a:r>
              <a:rPr lang="en-US" dirty="0" smtClean="0"/>
              <a:t>- sets </a:t>
            </a:r>
            <a:r>
              <a:rPr lang="en-US" dirty="0"/>
              <a:t>the labels of the ports.</a:t>
            </a:r>
          </a:p>
          <a:p>
            <a:pPr marL="285750" indent="-285750">
              <a:buFont typeface="Arial" charset="0"/>
              <a:buChar char="•"/>
            </a:pPr>
            <a:endParaRPr lang="en-US" sz="1800" dirty="0">
              <a:solidFill>
                <a:schemeClr val="tx2"/>
              </a:solidFill>
            </a:endParaRPr>
          </a:p>
          <a:p>
            <a:pPr marL="285750" indent="-285750">
              <a:buFont typeface="Arial" charset="0"/>
              <a:buChar char="•"/>
            </a:pPr>
            <a:endParaRPr lang="en-US" sz="1800" dirty="0">
              <a:solidFill>
                <a:schemeClr val="tx2"/>
              </a:solidFill>
            </a:endParaRPr>
          </a:p>
          <a:p>
            <a:pPr marL="285750" indent="-285750">
              <a:buFont typeface="Arial" charset="0"/>
              <a:buChar char="•"/>
            </a:pPr>
            <a:endParaRPr lang="en-US" sz="1800" dirty="0" smtClean="0">
              <a:solidFill>
                <a:schemeClr val="tx2"/>
              </a:solidFill>
            </a:endParaRPr>
          </a:p>
          <a:p>
            <a:pPr marL="285750" indent="-285750">
              <a:buFont typeface="Arial" charset="0"/>
              <a:buChar char="•"/>
            </a:pPr>
            <a:endParaRPr lang="en-US" sz="1800" dirty="0" smtClean="0">
              <a:solidFill>
                <a:schemeClr val="tx2"/>
              </a:solidFill>
            </a:endParaRPr>
          </a:p>
          <a:p>
            <a:pPr marL="285750" indent="-285750">
              <a:buFont typeface="Arial" charset="0"/>
              <a:buChar char="•"/>
            </a:pPr>
            <a:endParaRPr lang="en-US" sz="1800" dirty="0" smtClean="0">
              <a:solidFill>
                <a:schemeClr val="tx2"/>
              </a:solidFill>
            </a:endParaRPr>
          </a:p>
        </p:txBody>
      </p:sp>
      <p:sp>
        <p:nvSpPr>
          <p:cNvPr id="4" name="Title 3"/>
          <p:cNvSpPr>
            <a:spLocks noGrp="1"/>
          </p:cNvSpPr>
          <p:nvPr>
            <p:ph type="title"/>
          </p:nvPr>
        </p:nvSpPr>
        <p:spPr/>
        <p:txBody>
          <a:bodyPr/>
          <a:lstStyle/>
          <a:p>
            <a:r>
              <a:rPr lang="en-US" dirty="0"/>
              <a:t>YAML files</a:t>
            </a:r>
          </a:p>
        </p:txBody>
      </p:sp>
      <p:sp>
        <p:nvSpPr>
          <p:cNvPr id="9" name="Rounded Rectangle 8"/>
          <p:cNvSpPr/>
          <p:nvPr/>
        </p:nvSpPr>
        <p:spPr>
          <a:xfrm>
            <a:off x="7247482" y="864984"/>
            <a:ext cx="3829547" cy="5635601"/>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7" name="Rectangle 6"/>
          <p:cNvSpPr/>
          <p:nvPr/>
        </p:nvSpPr>
        <p:spPr>
          <a:xfrm>
            <a:off x="7518852" y="1042949"/>
            <a:ext cx="3420737" cy="5355312"/>
          </a:xfrm>
          <a:prstGeom prst="rect">
            <a:avLst/>
          </a:prstGeom>
        </p:spPr>
        <p:txBody>
          <a:bodyPr wrap="square">
            <a:spAutoFit/>
          </a:bodyPr>
          <a:lstStyle/>
          <a:p>
            <a:r>
              <a:rPr lang="en-US" dirty="0">
                <a:solidFill>
                  <a:schemeClr val="bg1"/>
                </a:solidFill>
              </a:rPr>
              <a:t>---</a:t>
            </a:r>
          </a:p>
          <a:p>
            <a:r>
              <a:rPr lang="en-US" dirty="0">
                <a:solidFill>
                  <a:schemeClr val="bg1"/>
                </a:solidFill>
              </a:rPr>
              <a:t>apiVersion: v1</a:t>
            </a:r>
          </a:p>
          <a:p>
            <a:r>
              <a:rPr lang="en-US" dirty="0">
                <a:solidFill>
                  <a:schemeClr val="bg1"/>
                </a:solidFill>
              </a:rPr>
              <a:t>kind: Service</a:t>
            </a:r>
          </a:p>
          <a:p>
            <a:r>
              <a:rPr lang="en-US" dirty="0">
                <a:solidFill>
                  <a:schemeClr val="bg1"/>
                </a:solidFill>
              </a:rPr>
              <a:t>metadata:</a:t>
            </a:r>
          </a:p>
          <a:p>
            <a:r>
              <a:rPr lang="en-US" dirty="0">
                <a:solidFill>
                  <a:schemeClr val="bg1"/>
                </a:solidFill>
              </a:rPr>
              <a:t>  name: "tmlaapitest4"</a:t>
            </a:r>
          </a:p>
          <a:p>
            <a:r>
              <a:rPr lang="en-US" dirty="0">
                <a:solidFill>
                  <a:schemeClr val="bg1"/>
                </a:solidFill>
              </a:rPr>
              <a:t>  namespace: "com-att-tmla"</a:t>
            </a:r>
          </a:p>
          <a:p>
            <a:r>
              <a:rPr lang="en-US" dirty="0">
                <a:solidFill>
                  <a:schemeClr val="bg1"/>
                </a:solidFill>
              </a:rPr>
              <a:t>  labels:</a:t>
            </a:r>
          </a:p>
          <a:p>
            <a:r>
              <a:rPr lang="en-US" dirty="0">
                <a:solidFill>
                  <a:schemeClr val="bg1"/>
                </a:solidFill>
              </a:rPr>
              <a:t>    app: "tmlaapitest4"</a:t>
            </a:r>
          </a:p>
          <a:p>
            <a:r>
              <a:rPr lang="de-DE" dirty="0">
                <a:solidFill>
                  <a:schemeClr val="bg1"/>
                </a:solidFill>
              </a:rPr>
              <a:t>    </a:t>
            </a:r>
            <a:r>
              <a:rPr lang="de-DE" dirty="0" err="1">
                <a:solidFill>
                  <a:schemeClr val="bg1"/>
                </a:solidFill>
              </a:rPr>
              <a:t>version</a:t>
            </a:r>
            <a:r>
              <a:rPr lang="de-DE" dirty="0">
                <a:solidFill>
                  <a:schemeClr val="bg1"/>
                </a:solidFill>
              </a:rPr>
              <a:t>: "0.0.1-SNAPSHOT"</a:t>
            </a:r>
          </a:p>
          <a:p>
            <a:r>
              <a:rPr lang="de-DE" dirty="0" err="1">
                <a:solidFill>
                  <a:schemeClr val="bg1"/>
                </a:solidFill>
              </a:rPr>
              <a:t>spec</a:t>
            </a:r>
            <a:r>
              <a:rPr lang="de-DE" dirty="0">
                <a:solidFill>
                  <a:schemeClr val="bg1"/>
                </a:solidFill>
              </a:rPr>
              <a:t>:</a:t>
            </a:r>
          </a:p>
          <a:p>
            <a:r>
              <a:rPr lang="de-DE" dirty="0">
                <a:solidFill>
                  <a:schemeClr val="bg1"/>
                </a:solidFill>
              </a:rPr>
              <a:t>  type: </a:t>
            </a:r>
            <a:r>
              <a:rPr lang="de-DE" dirty="0" err="1">
                <a:solidFill>
                  <a:schemeClr val="bg1"/>
                </a:solidFill>
              </a:rPr>
              <a:t>NodePort</a:t>
            </a:r>
            <a:endParaRPr lang="de-DE" dirty="0">
              <a:solidFill>
                <a:schemeClr val="bg1"/>
              </a:solidFill>
            </a:endParaRPr>
          </a:p>
          <a:p>
            <a:r>
              <a:rPr lang="de-DE" dirty="0">
                <a:solidFill>
                  <a:schemeClr val="bg1"/>
                </a:solidFill>
              </a:rPr>
              <a:t>  </a:t>
            </a:r>
            <a:r>
              <a:rPr lang="de-DE" dirty="0" err="1">
                <a:solidFill>
                  <a:schemeClr val="bg1"/>
                </a:solidFill>
              </a:rPr>
              <a:t>ports</a:t>
            </a:r>
            <a:r>
              <a:rPr lang="de-DE" dirty="0">
                <a:solidFill>
                  <a:schemeClr val="bg1"/>
                </a:solidFill>
              </a:rPr>
              <a:t>:</a:t>
            </a:r>
          </a:p>
          <a:p>
            <a:r>
              <a:rPr lang="de-DE" dirty="0">
                <a:solidFill>
                  <a:schemeClr val="bg1"/>
                </a:solidFill>
              </a:rPr>
              <a:t>  - </a:t>
            </a:r>
            <a:r>
              <a:rPr lang="de-DE" dirty="0" err="1">
                <a:solidFill>
                  <a:schemeClr val="bg1"/>
                </a:solidFill>
              </a:rPr>
              <a:t>name</a:t>
            </a:r>
            <a:r>
              <a:rPr lang="de-DE" dirty="0">
                <a:solidFill>
                  <a:schemeClr val="bg1"/>
                </a:solidFill>
              </a:rPr>
              <a:t>: http</a:t>
            </a:r>
          </a:p>
          <a:p>
            <a:r>
              <a:rPr lang="ro-RO" dirty="0">
                <a:solidFill>
                  <a:schemeClr val="bg1"/>
                </a:solidFill>
              </a:rPr>
              <a:t>    port: 80</a:t>
            </a:r>
          </a:p>
          <a:p>
            <a:r>
              <a:rPr lang="ro-RO" dirty="0">
                <a:solidFill>
                  <a:schemeClr val="bg1"/>
                </a:solidFill>
              </a:rPr>
              <a:t>    protocol: TCP</a:t>
            </a:r>
          </a:p>
          <a:p>
            <a:r>
              <a:rPr lang="de-DE" dirty="0">
                <a:solidFill>
                  <a:schemeClr val="bg1"/>
                </a:solidFill>
              </a:rPr>
              <a:t>    </a:t>
            </a:r>
            <a:r>
              <a:rPr lang="de-DE" dirty="0" err="1">
                <a:solidFill>
                  <a:schemeClr val="bg1"/>
                </a:solidFill>
              </a:rPr>
              <a:t>targetPort</a:t>
            </a:r>
            <a:r>
              <a:rPr lang="de-DE" dirty="0">
                <a:solidFill>
                  <a:schemeClr val="bg1"/>
                </a:solidFill>
              </a:rPr>
              <a:t>: 8080</a:t>
            </a:r>
          </a:p>
          <a:p>
            <a:r>
              <a:rPr lang="de-DE" dirty="0">
                <a:solidFill>
                  <a:schemeClr val="bg1"/>
                </a:solidFill>
              </a:rPr>
              <a:t>  </a:t>
            </a:r>
            <a:r>
              <a:rPr lang="de-DE" dirty="0" err="1">
                <a:solidFill>
                  <a:schemeClr val="bg1"/>
                </a:solidFill>
              </a:rPr>
              <a:t>selector</a:t>
            </a:r>
            <a:r>
              <a:rPr lang="de-DE" dirty="0">
                <a:solidFill>
                  <a:schemeClr val="bg1"/>
                </a:solidFill>
              </a:rPr>
              <a:t>:</a:t>
            </a:r>
          </a:p>
          <a:p>
            <a:r>
              <a:rPr lang="de-DE" dirty="0">
                <a:solidFill>
                  <a:schemeClr val="bg1"/>
                </a:solidFill>
              </a:rPr>
              <a:t>    </a:t>
            </a:r>
            <a:r>
              <a:rPr lang="de-DE" dirty="0" err="1">
                <a:solidFill>
                  <a:schemeClr val="bg1"/>
                </a:solidFill>
              </a:rPr>
              <a:t>app</a:t>
            </a:r>
            <a:r>
              <a:rPr lang="de-DE" dirty="0">
                <a:solidFill>
                  <a:schemeClr val="bg1"/>
                </a:solidFill>
              </a:rPr>
              <a:t>: "tmlaapitest4"</a:t>
            </a:r>
          </a:p>
          <a:p>
            <a:r>
              <a:rPr lang="de-DE" dirty="0">
                <a:solidFill>
                  <a:schemeClr val="bg1"/>
                </a:solidFill>
              </a:rPr>
              <a:t>    </a:t>
            </a:r>
            <a:r>
              <a:rPr lang="de-DE" dirty="0" err="1">
                <a:solidFill>
                  <a:schemeClr val="bg1"/>
                </a:solidFill>
              </a:rPr>
              <a:t>version</a:t>
            </a:r>
            <a:r>
              <a:rPr lang="de-DE" dirty="0">
                <a:solidFill>
                  <a:schemeClr val="bg1"/>
                </a:solidFill>
              </a:rPr>
              <a:t>: "0.0.1-SNAPSHOT"</a:t>
            </a:r>
            <a:endParaRPr lang="de-DE" dirty="0">
              <a:solidFill>
                <a:schemeClr val="bg1"/>
              </a:solidFill>
              <a:latin typeface="Menlo-Regular" charset="0"/>
            </a:endParaRPr>
          </a:p>
        </p:txBody>
      </p:sp>
      <p:sp>
        <p:nvSpPr>
          <p:cNvPr id="13" name="Rectangle 12"/>
          <p:cNvSpPr/>
          <p:nvPr/>
        </p:nvSpPr>
        <p:spPr>
          <a:xfrm rot="5400000">
            <a:off x="9977020" y="4441057"/>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YAML Files</a:t>
            </a:r>
          </a:p>
        </p:txBody>
      </p:sp>
      <p:sp>
        <p:nvSpPr>
          <p:cNvPr id="14" name="Oval 13" title="Section circle"/>
          <p:cNvSpPr/>
          <p:nvPr/>
        </p:nvSpPr>
        <p:spPr>
          <a:xfrm>
            <a:off x="11080877"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5" name="Oval 14" title="Section circle"/>
          <p:cNvSpPr/>
          <p:nvPr/>
        </p:nvSpPr>
        <p:spPr>
          <a:xfrm>
            <a:off x="10964989"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6" name="Oval 15" title="Section circle"/>
          <p:cNvSpPr/>
          <p:nvPr/>
        </p:nvSpPr>
        <p:spPr>
          <a:xfrm>
            <a:off x="10850689"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7" name="Oval 16" title="Section circle"/>
          <p:cNvSpPr/>
          <p:nvPr/>
        </p:nvSpPr>
        <p:spPr>
          <a:xfrm>
            <a:off x="11425365"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8" name="Oval 17" title="Section circle"/>
          <p:cNvSpPr/>
          <p:nvPr/>
        </p:nvSpPr>
        <p:spPr>
          <a:xfrm>
            <a:off x="11309477"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9" name="Oval 18" title="Section circle"/>
          <p:cNvSpPr/>
          <p:nvPr/>
        </p:nvSpPr>
        <p:spPr>
          <a:xfrm>
            <a:off x="11195177"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21" name="Oval 20" title="Section circle"/>
          <p:cNvSpPr/>
          <p:nvPr/>
        </p:nvSpPr>
        <p:spPr>
          <a:xfrm>
            <a:off x="11539665"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149268667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Check Your Progress</a:t>
            </a:r>
            <a:endParaRPr lang="en-US" dirty="0"/>
          </a:p>
        </p:txBody>
      </p:sp>
      <p:sp>
        <p:nvSpPr>
          <p:cNvPr id="2" name="Slide Number Placeholder 1"/>
          <p:cNvSpPr>
            <a:spLocks noGrp="1"/>
          </p:cNvSpPr>
          <p:nvPr>
            <p:ph type="sldNum" sz="quarter" idx="4294967295"/>
          </p:nvPr>
        </p:nvSpPr>
        <p:spPr>
          <a:xfrm>
            <a:off x="1522413" y="6397626"/>
            <a:ext cx="220663" cy="225425"/>
          </a:xfrm>
        </p:spPr>
        <p:txBody>
          <a:bodyPr/>
          <a:lstStyle/>
          <a:p>
            <a:pPr>
              <a:defRPr/>
            </a:pPr>
            <a:fld id="{F98AD551-1896-6D44-B0B1-213AAAED08DA}" type="slidenum">
              <a:rPr lang="en-US" smtClean="0"/>
              <a:pPr>
                <a:defRPr/>
              </a:pPr>
              <a:t>35</a:t>
            </a:fld>
            <a:r>
              <a:rPr lang="en-US" dirty="0" smtClean="0"/>
              <a:t> </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9927" y="1781185"/>
            <a:ext cx="3368971" cy="3368971"/>
          </a:xfrm>
          <a:prstGeom prst="rect">
            <a:avLst/>
          </a:prstGeom>
        </p:spPr>
      </p:pic>
    </p:spTree>
    <p:extLst>
      <p:ext uri="{BB962C8B-B14F-4D97-AF65-F5344CB8AC3E}">
        <p14:creationId xmlns:p14="http://schemas.microsoft.com/office/powerpoint/2010/main" val="136215346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95113714"/>
              </p:ext>
            </p:extLst>
          </p:nvPr>
        </p:nvGraphicFramePr>
        <p:xfrm>
          <a:off x="488897" y="1509889"/>
          <a:ext cx="10709534" cy="4557082"/>
        </p:xfrm>
        <a:graphic>
          <a:graphicData uri="http://schemas.openxmlformats.org/drawingml/2006/table">
            <a:tbl>
              <a:tblPr firstRow="1" bandRow="1">
                <a:tableStyleId>{5940675A-B579-460E-94D1-54222C63F5DA}</a:tableStyleId>
              </a:tblPr>
              <a:tblGrid>
                <a:gridCol w="7972939"/>
                <a:gridCol w="2736595"/>
              </a:tblGrid>
              <a:tr h="4557082">
                <a:tc>
                  <a:txBody>
                    <a:bodyPr/>
                    <a:lstStyle/>
                    <a:p>
                      <a:r>
                        <a:rPr lang="en-US" sz="1600" b="1" dirty="0" smtClean="0"/>
                        <a:t>What is missing in</a:t>
                      </a:r>
                      <a:r>
                        <a:rPr lang="en-US" sz="1600" b="1" baseline="0" dirty="0" smtClean="0"/>
                        <a:t> the following YAML file to create replication of 3 pods?</a:t>
                      </a:r>
                    </a:p>
                    <a:p>
                      <a:endParaRPr lang="en-US" sz="1600" b="1" baseline="0" dirty="0" smtClean="0"/>
                    </a:p>
                    <a:p>
                      <a:pPr marL="1828800" indent="0"/>
                      <a:r>
                        <a:rPr lang="en-US" sz="1600" b="1" kern="1200" dirty="0" smtClean="0">
                          <a:solidFill>
                            <a:schemeClr val="tx2"/>
                          </a:solidFill>
                          <a:latin typeface="+mn-lt"/>
                          <a:ea typeface="+mn-ea"/>
                          <a:cs typeface="+mn-cs"/>
                        </a:rPr>
                        <a:t>apiVersion: apps/v1beta1</a:t>
                      </a:r>
                    </a:p>
                    <a:p>
                      <a:pPr marL="1828800" indent="0"/>
                      <a:r>
                        <a:rPr lang="en-US" sz="1600" b="1" kern="1200" dirty="0" smtClean="0">
                          <a:solidFill>
                            <a:schemeClr val="tx2"/>
                          </a:solidFill>
                          <a:latin typeface="+mn-lt"/>
                          <a:ea typeface="+mn-ea"/>
                          <a:cs typeface="+mn-cs"/>
                        </a:rPr>
                        <a:t>kind: Deployment</a:t>
                      </a:r>
                    </a:p>
                    <a:p>
                      <a:pPr marL="1828800" indent="0"/>
                      <a:r>
                        <a:rPr lang="en-US" sz="1600" b="1" kern="1200" dirty="0" smtClean="0">
                          <a:solidFill>
                            <a:schemeClr val="tx2"/>
                          </a:solidFill>
                          <a:latin typeface="+mn-lt"/>
                          <a:ea typeface="+mn-ea"/>
                          <a:cs typeface="+mn-cs"/>
                        </a:rPr>
                        <a:t>metadata:</a:t>
                      </a:r>
                    </a:p>
                    <a:p>
                      <a:pPr marL="1828800" indent="0"/>
                      <a:r>
                        <a:rPr lang="en-US" sz="1600" b="1" kern="1200" dirty="0" smtClean="0">
                          <a:solidFill>
                            <a:schemeClr val="tx2"/>
                          </a:solidFill>
                          <a:latin typeface="+mn-lt"/>
                          <a:ea typeface="+mn-ea"/>
                          <a:cs typeface="+mn-cs"/>
                        </a:rPr>
                        <a:t>  name: nginx-deployment</a:t>
                      </a:r>
                    </a:p>
                    <a:p>
                      <a:pPr marL="1828800" indent="0"/>
                      <a:r>
                        <a:rPr lang="en-US" sz="1600" b="1" kern="1200" dirty="0" smtClean="0">
                          <a:solidFill>
                            <a:schemeClr val="tx2"/>
                          </a:solidFill>
                          <a:latin typeface="+mn-lt"/>
                          <a:ea typeface="+mn-ea"/>
                          <a:cs typeface="+mn-cs"/>
                        </a:rPr>
                        <a:t>spec:</a:t>
                      </a:r>
                    </a:p>
                    <a:p>
                      <a:pPr marL="1828800" indent="0"/>
                      <a:r>
                        <a:rPr lang="en-US" sz="1600" b="1" kern="1200" dirty="0" smtClean="0">
                          <a:solidFill>
                            <a:schemeClr val="tx2"/>
                          </a:solidFill>
                          <a:latin typeface="+mn-lt"/>
                          <a:ea typeface="+mn-ea"/>
                          <a:cs typeface="+mn-cs"/>
                        </a:rPr>
                        <a:t>template: </a:t>
                      </a:r>
                    </a:p>
                    <a:p>
                      <a:pPr marL="1828800" indent="0"/>
                      <a:r>
                        <a:rPr lang="en-US" sz="1600" b="1" kern="1200" dirty="0" smtClean="0">
                          <a:solidFill>
                            <a:schemeClr val="tx2"/>
                          </a:solidFill>
                          <a:latin typeface="+mn-lt"/>
                          <a:ea typeface="+mn-ea"/>
                          <a:cs typeface="+mn-cs"/>
                        </a:rPr>
                        <a:t>metadata:</a:t>
                      </a:r>
                    </a:p>
                    <a:p>
                      <a:pPr marL="1828800" indent="0"/>
                      <a:r>
                        <a:rPr lang="ro-RO" sz="1600" b="1" kern="1200" dirty="0" smtClean="0">
                          <a:solidFill>
                            <a:schemeClr val="tx2"/>
                          </a:solidFill>
                          <a:latin typeface="+mn-lt"/>
                          <a:ea typeface="+mn-ea"/>
                          <a:cs typeface="+mn-cs"/>
                        </a:rPr>
                        <a:t>      </a:t>
                      </a:r>
                      <a:r>
                        <a:rPr lang="ro-RO" sz="1600" b="1" kern="1200" dirty="0" err="1" smtClean="0">
                          <a:solidFill>
                            <a:schemeClr val="tx2"/>
                          </a:solidFill>
                          <a:latin typeface="+mn-lt"/>
                          <a:ea typeface="+mn-ea"/>
                          <a:cs typeface="+mn-cs"/>
                        </a:rPr>
                        <a:t>labels</a:t>
                      </a:r>
                      <a:r>
                        <a:rPr lang="ro-RO" sz="1600" b="1" kern="1200" dirty="0" smtClean="0">
                          <a:solidFill>
                            <a:schemeClr val="tx2"/>
                          </a:solidFill>
                          <a:latin typeface="+mn-lt"/>
                          <a:ea typeface="+mn-ea"/>
                          <a:cs typeface="+mn-cs"/>
                        </a:rPr>
                        <a:t>:</a:t>
                      </a:r>
                    </a:p>
                    <a:p>
                      <a:pPr marL="1828800" indent="0"/>
                      <a:r>
                        <a:rPr lang="ro-RO" sz="1600" b="1" kern="1200" dirty="0" smtClean="0">
                          <a:solidFill>
                            <a:schemeClr val="tx2"/>
                          </a:solidFill>
                          <a:latin typeface="+mn-lt"/>
                          <a:ea typeface="+mn-ea"/>
                          <a:cs typeface="+mn-cs"/>
                        </a:rPr>
                        <a:t>        </a:t>
                      </a:r>
                      <a:r>
                        <a:rPr lang="ro-RO" sz="1600" b="1" kern="1200" dirty="0" err="1" smtClean="0">
                          <a:solidFill>
                            <a:schemeClr val="tx2"/>
                          </a:solidFill>
                          <a:latin typeface="+mn-lt"/>
                          <a:ea typeface="+mn-ea"/>
                          <a:cs typeface="+mn-cs"/>
                        </a:rPr>
                        <a:t>app</a:t>
                      </a:r>
                      <a:r>
                        <a:rPr lang="ro-RO" sz="1600" b="1" kern="1200" dirty="0" smtClean="0">
                          <a:solidFill>
                            <a:schemeClr val="tx2"/>
                          </a:solidFill>
                          <a:latin typeface="+mn-lt"/>
                          <a:ea typeface="+mn-ea"/>
                          <a:cs typeface="+mn-cs"/>
                        </a:rPr>
                        <a:t>: </a:t>
                      </a:r>
                      <a:r>
                        <a:rPr lang="ro-RO" sz="1600" b="1" kern="1200" dirty="0" err="1" smtClean="0">
                          <a:solidFill>
                            <a:schemeClr val="tx2"/>
                          </a:solidFill>
                          <a:latin typeface="+mn-lt"/>
                          <a:ea typeface="+mn-ea"/>
                          <a:cs typeface="+mn-cs"/>
                        </a:rPr>
                        <a:t>nginx</a:t>
                      </a:r>
                      <a:endParaRPr lang="ro-RO" sz="1600" b="1" kern="1200" dirty="0" smtClean="0">
                        <a:solidFill>
                          <a:schemeClr val="tx2"/>
                        </a:solidFill>
                        <a:latin typeface="+mn-lt"/>
                        <a:ea typeface="+mn-ea"/>
                        <a:cs typeface="+mn-cs"/>
                      </a:endParaRPr>
                    </a:p>
                    <a:p>
                      <a:pPr marL="1828800" indent="0"/>
                      <a:r>
                        <a:rPr lang="ro-RO" sz="1600" b="1" kern="1200" dirty="0" smtClean="0">
                          <a:solidFill>
                            <a:schemeClr val="tx2"/>
                          </a:solidFill>
                          <a:latin typeface="+mn-lt"/>
                          <a:ea typeface="+mn-ea"/>
                          <a:cs typeface="+mn-cs"/>
                        </a:rPr>
                        <a:t>    </a:t>
                      </a:r>
                      <a:r>
                        <a:rPr lang="ro-RO" sz="1600" b="1" kern="1200" dirty="0" err="1" smtClean="0">
                          <a:solidFill>
                            <a:schemeClr val="tx2"/>
                          </a:solidFill>
                          <a:latin typeface="+mn-lt"/>
                          <a:ea typeface="+mn-ea"/>
                          <a:cs typeface="+mn-cs"/>
                        </a:rPr>
                        <a:t>spec</a:t>
                      </a:r>
                      <a:r>
                        <a:rPr lang="ro-RO" sz="1600" b="1" kern="1200" dirty="0" smtClean="0">
                          <a:solidFill>
                            <a:schemeClr val="tx2"/>
                          </a:solidFill>
                          <a:latin typeface="+mn-lt"/>
                          <a:ea typeface="+mn-ea"/>
                          <a:cs typeface="+mn-cs"/>
                        </a:rPr>
                        <a:t>:</a:t>
                      </a:r>
                    </a:p>
                    <a:p>
                      <a:pPr marL="1828800" indent="0"/>
                      <a:r>
                        <a:rPr lang="ro-RO" sz="1600" b="1" kern="1200" dirty="0" smtClean="0">
                          <a:solidFill>
                            <a:schemeClr val="tx2"/>
                          </a:solidFill>
                          <a:latin typeface="+mn-lt"/>
                          <a:ea typeface="+mn-ea"/>
                          <a:cs typeface="+mn-cs"/>
                        </a:rPr>
                        <a:t>      </a:t>
                      </a:r>
                      <a:r>
                        <a:rPr lang="ro-RO" sz="1600" b="1" kern="1200" dirty="0" err="1" smtClean="0">
                          <a:solidFill>
                            <a:schemeClr val="tx2"/>
                          </a:solidFill>
                          <a:latin typeface="+mn-lt"/>
                          <a:ea typeface="+mn-ea"/>
                          <a:cs typeface="+mn-cs"/>
                        </a:rPr>
                        <a:t>containers</a:t>
                      </a:r>
                      <a:r>
                        <a:rPr lang="ro-RO" sz="1600" b="1" kern="1200" dirty="0" smtClean="0">
                          <a:solidFill>
                            <a:schemeClr val="tx2"/>
                          </a:solidFill>
                          <a:latin typeface="+mn-lt"/>
                          <a:ea typeface="+mn-ea"/>
                          <a:cs typeface="+mn-cs"/>
                        </a:rPr>
                        <a:t>:</a:t>
                      </a:r>
                    </a:p>
                    <a:p>
                      <a:pPr marL="1828800" indent="0"/>
                      <a:r>
                        <a:rPr lang="de-DE" sz="1600" b="1" kern="1200" dirty="0" smtClean="0">
                          <a:solidFill>
                            <a:schemeClr val="tx2"/>
                          </a:solidFill>
                          <a:latin typeface="+mn-lt"/>
                          <a:ea typeface="+mn-ea"/>
                          <a:cs typeface="+mn-cs"/>
                        </a:rPr>
                        <a:t>      - </a:t>
                      </a:r>
                      <a:r>
                        <a:rPr lang="de-DE" sz="1600" b="1" kern="1200" dirty="0" err="1" smtClean="0">
                          <a:solidFill>
                            <a:schemeClr val="tx2"/>
                          </a:solidFill>
                          <a:latin typeface="+mn-lt"/>
                          <a:ea typeface="+mn-ea"/>
                          <a:cs typeface="+mn-cs"/>
                        </a:rPr>
                        <a:t>name</a:t>
                      </a:r>
                      <a:r>
                        <a:rPr lang="de-DE" sz="1600" b="1" kern="1200" dirty="0" smtClean="0">
                          <a:solidFill>
                            <a:schemeClr val="tx2"/>
                          </a:solidFill>
                          <a:latin typeface="+mn-lt"/>
                          <a:ea typeface="+mn-ea"/>
                          <a:cs typeface="+mn-cs"/>
                        </a:rPr>
                        <a:t>: </a:t>
                      </a:r>
                      <a:r>
                        <a:rPr lang="de-DE" sz="1600" b="1" kern="1200" dirty="0" err="1" smtClean="0">
                          <a:solidFill>
                            <a:schemeClr val="tx2"/>
                          </a:solidFill>
                          <a:latin typeface="+mn-lt"/>
                          <a:ea typeface="+mn-ea"/>
                          <a:cs typeface="+mn-cs"/>
                        </a:rPr>
                        <a:t>nginx</a:t>
                      </a:r>
                      <a:endParaRPr lang="de-DE" sz="1600" b="1" kern="1200" dirty="0" smtClean="0">
                        <a:solidFill>
                          <a:schemeClr val="tx2"/>
                        </a:solidFill>
                        <a:latin typeface="+mn-lt"/>
                        <a:ea typeface="+mn-ea"/>
                        <a:cs typeface="+mn-cs"/>
                      </a:endParaRPr>
                    </a:p>
                    <a:p>
                      <a:pPr marL="1828800" indent="0"/>
                      <a:r>
                        <a:rPr lang="ro-RO" sz="1600" b="1" kern="1200" dirty="0" smtClean="0">
                          <a:solidFill>
                            <a:schemeClr val="tx2"/>
                          </a:solidFill>
                          <a:latin typeface="+mn-lt"/>
                          <a:ea typeface="+mn-ea"/>
                          <a:cs typeface="+mn-cs"/>
                        </a:rPr>
                        <a:t>        </a:t>
                      </a:r>
                      <a:r>
                        <a:rPr lang="ro-RO" sz="1600" b="1" kern="1200" dirty="0" err="1" smtClean="0">
                          <a:solidFill>
                            <a:schemeClr val="tx2"/>
                          </a:solidFill>
                          <a:latin typeface="+mn-lt"/>
                          <a:ea typeface="+mn-ea"/>
                          <a:cs typeface="+mn-cs"/>
                        </a:rPr>
                        <a:t>image</a:t>
                      </a:r>
                      <a:r>
                        <a:rPr lang="ro-RO" sz="1600" b="1" kern="1200" dirty="0" smtClean="0">
                          <a:solidFill>
                            <a:schemeClr val="tx2"/>
                          </a:solidFill>
                          <a:latin typeface="+mn-lt"/>
                          <a:ea typeface="+mn-ea"/>
                          <a:cs typeface="+mn-cs"/>
                        </a:rPr>
                        <a:t>: nginx:1.7.9</a:t>
                      </a:r>
                    </a:p>
                    <a:p>
                      <a:pPr marL="1828800" indent="0"/>
                      <a:r>
                        <a:rPr lang="ro-RO" sz="1600" b="1" kern="1200" dirty="0" smtClean="0">
                          <a:solidFill>
                            <a:schemeClr val="tx2"/>
                          </a:solidFill>
                          <a:latin typeface="+mn-lt"/>
                          <a:ea typeface="+mn-ea"/>
                          <a:cs typeface="+mn-cs"/>
                        </a:rPr>
                        <a:t>        </a:t>
                      </a:r>
                      <a:r>
                        <a:rPr lang="ro-RO" sz="1600" b="1" kern="1200" dirty="0" err="1" smtClean="0">
                          <a:solidFill>
                            <a:schemeClr val="tx2"/>
                          </a:solidFill>
                          <a:latin typeface="+mn-lt"/>
                          <a:ea typeface="+mn-ea"/>
                          <a:cs typeface="+mn-cs"/>
                        </a:rPr>
                        <a:t>ports</a:t>
                      </a:r>
                      <a:r>
                        <a:rPr lang="ro-RO" sz="1600" b="1" kern="1200" dirty="0" smtClean="0">
                          <a:solidFill>
                            <a:schemeClr val="tx2"/>
                          </a:solidFill>
                          <a:latin typeface="+mn-lt"/>
                          <a:ea typeface="+mn-ea"/>
                          <a:cs typeface="+mn-cs"/>
                        </a:rPr>
                        <a:t>:</a:t>
                      </a:r>
                    </a:p>
                    <a:p>
                      <a:pPr marL="1828800" indent="0"/>
                      <a:r>
                        <a:rPr lang="de-DE" sz="1600" b="1" kern="1200" dirty="0" smtClean="0">
                          <a:solidFill>
                            <a:schemeClr val="tx2"/>
                          </a:solidFill>
                          <a:latin typeface="+mn-lt"/>
                          <a:ea typeface="+mn-ea"/>
                          <a:cs typeface="+mn-cs"/>
                        </a:rPr>
                        <a:t>        - </a:t>
                      </a:r>
                      <a:r>
                        <a:rPr lang="de-DE" sz="1600" b="1" kern="1200" dirty="0" err="1" smtClean="0">
                          <a:solidFill>
                            <a:schemeClr val="tx2"/>
                          </a:solidFill>
                          <a:latin typeface="+mn-lt"/>
                          <a:ea typeface="+mn-ea"/>
                          <a:cs typeface="+mn-cs"/>
                        </a:rPr>
                        <a:t>containerPort</a:t>
                      </a:r>
                      <a:r>
                        <a:rPr lang="de-DE" sz="1600" b="1" kern="1200" dirty="0" smtClean="0">
                          <a:solidFill>
                            <a:schemeClr val="tx2"/>
                          </a:solidFill>
                          <a:latin typeface="+mn-lt"/>
                          <a:ea typeface="+mn-ea"/>
                          <a:cs typeface="+mn-cs"/>
                        </a:rPr>
                        <a:t>: 80</a:t>
                      </a:r>
                      <a:endParaRPr lang="en-US" sz="1600" b="1" baseline="0" dirty="0" smtClean="0">
                        <a:solidFill>
                          <a:schemeClr val="tx2"/>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85750" marR="0" indent="-285750" algn="l" defTabSz="457200" rtl="0" eaLnBrk="1" fontAlgn="auto" latinLnBrk="0" hangingPunct="1">
                        <a:lnSpc>
                          <a:spcPct val="100000"/>
                        </a:lnSpc>
                        <a:spcBef>
                          <a:spcPts val="0"/>
                        </a:spcBef>
                        <a:spcAft>
                          <a:spcPts val="0"/>
                        </a:spcAft>
                        <a:buClrTx/>
                        <a:buSzTx/>
                        <a:buFont typeface="Arial" charset="0"/>
                        <a:buChar char="•"/>
                        <a:tabLst/>
                        <a:defRPr/>
                      </a:pPr>
                      <a:r>
                        <a:rPr lang="en-US" sz="1600" b="1" kern="1200" dirty="0" smtClean="0">
                          <a:solidFill>
                            <a:schemeClr val="tx1"/>
                          </a:solidFill>
                          <a:latin typeface="+mn-lt"/>
                          <a:ea typeface="+mn-ea"/>
                          <a:cs typeface="+mn-cs"/>
                        </a:rPr>
                        <a:t>Replicas: 3</a:t>
                      </a:r>
                    </a:p>
                    <a:p>
                      <a:pPr marL="285750" indent="-285750">
                        <a:buFont typeface="Arial" charset="0"/>
                        <a:buChar char="•"/>
                      </a:pPr>
                      <a:r>
                        <a:rPr lang="en-US" sz="1600" b="1" kern="1200" dirty="0" smtClean="0">
                          <a:solidFill>
                            <a:schemeClr val="tx1"/>
                          </a:solidFill>
                          <a:latin typeface="+mn-lt"/>
                          <a:ea typeface="+mn-ea"/>
                          <a:cs typeface="+mn-cs"/>
                        </a:rPr>
                        <a:t>RollingUpdate</a:t>
                      </a:r>
                      <a:r>
                        <a:rPr lang="en-US" sz="1600" b="1" dirty="0" smtClean="0"/>
                        <a:t>:</a:t>
                      </a:r>
                      <a:r>
                        <a:rPr lang="en-US" sz="1600" b="1" baseline="0" dirty="0" smtClean="0"/>
                        <a:t> 3</a:t>
                      </a:r>
                    </a:p>
                    <a:p>
                      <a:pPr marL="285750" indent="-285750">
                        <a:buFont typeface="Arial" charset="0"/>
                        <a:buChar char="•"/>
                      </a:pPr>
                      <a:r>
                        <a:rPr lang="en-US" sz="1600" b="1" baseline="0" dirty="0" smtClean="0"/>
                        <a:t>Pods: 3</a:t>
                      </a:r>
                      <a:endParaRPr lang="en-US" sz="1600" b="1" dirty="0"/>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4" name="Rectangle 3"/>
          <p:cNvSpPr/>
          <p:nvPr/>
        </p:nvSpPr>
        <p:spPr>
          <a:xfrm>
            <a:off x="4654722" y="956604"/>
            <a:ext cx="1543372" cy="461665"/>
          </a:xfrm>
          <a:prstGeom prst="rect">
            <a:avLst/>
          </a:prstGeom>
          <a:noFill/>
        </p:spPr>
        <p:txBody>
          <a:bodyPr wrap="none" lIns="91440" tIns="45720" rIns="91440" bIns="45720">
            <a:spAutoFit/>
          </a:bodyPr>
          <a:lstStyle/>
          <a:p>
            <a:pPr algn="ctr"/>
            <a:r>
              <a:rPr lang="en-US" sz="2400" b="1" cap="none" spc="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YAML Files</a:t>
            </a:r>
            <a:endParaRPr lang="en-US" sz="2400" b="1" dirty="0">
              <a:solidFill>
                <a:srgbClr val="959595"/>
              </a:solidFill>
            </a:endParaRPr>
          </a:p>
        </p:txBody>
      </p:sp>
      <p:sp>
        <p:nvSpPr>
          <p:cNvPr id="5" name="TextBox 4"/>
          <p:cNvSpPr txBox="1"/>
          <p:nvPr/>
        </p:nvSpPr>
        <p:spPr>
          <a:xfrm rot="20708730">
            <a:off x="9592314" y="451909"/>
            <a:ext cx="1148856" cy="811212"/>
          </a:xfrm>
          <a:prstGeom prst="rect">
            <a:avLst/>
          </a:prstGeom>
          <a:noFill/>
          <a:ln>
            <a:noFill/>
          </a:ln>
        </p:spPr>
        <p:txBody>
          <a:bodyPr wrap="square" lIns="0" tIns="0" rIns="0" bIns="0" rtlCol="0">
            <a:noAutofit/>
          </a:bodyPr>
          <a:lstStyle/>
          <a:p>
            <a:r>
              <a:rPr lang="en-US" sz="5400" u="sng" dirty="0" smtClean="0">
                <a:solidFill>
                  <a:srgbClr val="CF2A2A"/>
                </a:solidFill>
                <a:latin typeface="Segoe Script" panose="020B0504020000000003" pitchFamily="34" charset="0"/>
              </a:rPr>
              <a:t>A+</a:t>
            </a:r>
          </a:p>
        </p:txBody>
      </p:sp>
    </p:spTree>
    <p:extLst>
      <p:ext uri="{BB962C8B-B14F-4D97-AF65-F5344CB8AC3E}">
        <p14:creationId xmlns:p14="http://schemas.microsoft.com/office/powerpoint/2010/main" val="153754200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type="body" sz="quarter" idx="13"/>
          </p:nvPr>
        </p:nvSpPr>
        <p:spPr>
          <a:xfrm>
            <a:off x="488896" y="1139825"/>
            <a:ext cx="11347503" cy="4811713"/>
          </a:xfrm>
          <a:prstGeom prst="rect">
            <a:avLst/>
          </a:prstGeom>
        </p:spPr>
        <p:txBody>
          <a:bodyPr/>
          <a:lstStyle/>
          <a:p>
            <a:r>
              <a:rPr lang="en-US" dirty="0" smtClean="0">
                <a:solidFill>
                  <a:srgbClr val="959595"/>
                </a:solidFill>
              </a:rPr>
              <a:t>Kubernetes: Overview</a:t>
            </a:r>
            <a:endParaRPr lang="en-US" dirty="0">
              <a:solidFill>
                <a:srgbClr val="959595"/>
              </a:solidFill>
            </a:endParaRPr>
          </a:p>
          <a:p>
            <a:r>
              <a:rPr lang="en-US" dirty="0">
                <a:solidFill>
                  <a:srgbClr val="959595"/>
                </a:solidFill>
              </a:rPr>
              <a:t>YAML files</a:t>
            </a:r>
          </a:p>
          <a:p>
            <a:r>
              <a:rPr lang="en-US" sz="2800" b="1" i="1" u="sng" dirty="0"/>
              <a:t>AJSC6 </a:t>
            </a:r>
            <a:r>
              <a:rPr lang="en-US" sz="2800" b="1" i="1" u="sng" dirty="0" smtClean="0"/>
              <a:t>Deployment</a:t>
            </a:r>
          </a:p>
          <a:p>
            <a:r>
              <a:rPr lang="en-US" dirty="0">
                <a:solidFill>
                  <a:srgbClr val="959595"/>
                </a:solidFill>
              </a:rPr>
              <a:t>Cluster Management </a:t>
            </a:r>
          </a:p>
          <a:p>
            <a:pPr marL="457200" indent="-457200"/>
            <a:r>
              <a:rPr lang="en-US" dirty="0" smtClean="0">
                <a:solidFill>
                  <a:srgbClr val="959595"/>
                </a:solidFill>
              </a:rPr>
              <a:t>Services</a:t>
            </a:r>
            <a:r>
              <a:rPr lang="en-US" dirty="0">
                <a:solidFill>
                  <a:srgbClr val="959595"/>
                </a:solidFill>
              </a:rPr>
              <a:t>, Load Balancing, and </a:t>
            </a:r>
            <a:r>
              <a:rPr lang="en-US" dirty="0" smtClean="0">
                <a:solidFill>
                  <a:srgbClr val="959595"/>
                </a:solidFill>
              </a:rPr>
              <a:t>Networking</a:t>
            </a:r>
          </a:p>
          <a:p>
            <a:endParaRPr lang="en-US" dirty="0" smtClean="0">
              <a:solidFill>
                <a:srgbClr val="959595"/>
              </a:solidFill>
            </a:endParaRPr>
          </a:p>
          <a:p>
            <a:endParaRPr lang="en-US" dirty="0" smtClean="0"/>
          </a:p>
        </p:txBody>
      </p:sp>
      <p:sp>
        <p:nvSpPr>
          <p:cNvPr id="6" name="Title 5"/>
          <p:cNvSpPr>
            <a:spLocks noGrp="1"/>
          </p:cNvSpPr>
          <p:nvPr>
            <p:ph type="title"/>
          </p:nvPr>
        </p:nvSpPr>
        <p:spPr/>
        <p:txBody>
          <a:bodyPr/>
          <a:lstStyle/>
          <a:p>
            <a:r>
              <a:rPr lang="en-US" dirty="0" smtClean="0"/>
              <a:t>Contents</a:t>
            </a:r>
            <a:endParaRPr lang="en-US" dirty="0"/>
          </a:p>
        </p:txBody>
      </p:sp>
    </p:spTree>
    <p:extLst>
      <p:ext uri="{BB962C8B-B14F-4D97-AF65-F5344CB8AC3E}">
        <p14:creationId xmlns:p14="http://schemas.microsoft.com/office/powerpoint/2010/main" val="133480379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38</a:t>
            </a:fld>
            <a:r>
              <a:rPr lang="en-US" dirty="0" smtClean="0"/>
              <a:t> </a:t>
            </a:r>
            <a:endParaRPr lang="en-US" dirty="0"/>
          </a:p>
        </p:txBody>
      </p:sp>
      <p:sp>
        <p:nvSpPr>
          <p:cNvPr id="3" name="Text Placeholder 2"/>
          <p:cNvSpPr>
            <a:spLocks noGrp="1"/>
          </p:cNvSpPr>
          <p:nvPr>
            <p:ph type="body" sz="quarter" idx="13"/>
          </p:nvPr>
        </p:nvSpPr>
        <p:spPr>
          <a:xfrm>
            <a:off x="488897" y="1097705"/>
            <a:ext cx="4504017" cy="4780581"/>
          </a:xfrm>
        </p:spPr>
        <p:txBody>
          <a:bodyPr/>
          <a:lstStyle/>
          <a:p>
            <a:r>
              <a:rPr lang="en-US" dirty="0"/>
              <a:t>AT&amp;T </a:t>
            </a:r>
            <a:r>
              <a:rPr lang="en-US" dirty="0" smtClean="0"/>
              <a:t>Eco Setup</a:t>
            </a:r>
            <a:endParaRPr lang="en-US" dirty="0"/>
          </a:p>
          <a:p>
            <a:endParaRPr lang="en-US" sz="1400" dirty="0" smtClean="0">
              <a:solidFill>
                <a:schemeClr val="tx2"/>
              </a:solidFill>
            </a:endParaRPr>
          </a:p>
          <a:p>
            <a:pPr lvl="1"/>
            <a:r>
              <a:rPr lang="en-US" dirty="0"/>
              <a:t>When creating a new “seed” in AT&amp;T Eco you should specify the Kubernetes cluster information in the “System Connections” section under “Environment </a:t>
            </a:r>
            <a:r>
              <a:rPr lang="en-US" dirty="0" smtClean="0"/>
              <a:t>Tab.”</a:t>
            </a:r>
            <a:endParaRPr lang="en-US" dirty="0"/>
          </a:p>
          <a:p>
            <a:pPr lvl="2"/>
            <a:r>
              <a:rPr lang="en-US" dirty="0"/>
              <a:t>You should enter the Master node FQDN and </a:t>
            </a:r>
            <a:r>
              <a:rPr lang="en-US" dirty="0" smtClean="0"/>
              <a:t>credentials</a:t>
            </a:r>
            <a:r>
              <a:rPr lang="en-US" dirty="0"/>
              <a:t>.</a:t>
            </a:r>
          </a:p>
          <a:p>
            <a:pPr lvl="2"/>
            <a:r>
              <a:rPr lang="en-US" dirty="0"/>
              <a:t>You should also specify the S</a:t>
            </a:r>
            <a:r>
              <a:rPr lang="en-US" dirty="0" smtClean="0"/>
              <a:t>erviceAccount </a:t>
            </a:r>
            <a:r>
              <a:rPr lang="en-US" dirty="0"/>
              <a:t>that should match the same serviceAccount in the Kubernetes </a:t>
            </a:r>
            <a:r>
              <a:rPr lang="en-US" dirty="0" smtClean="0"/>
              <a:t>environment.  </a:t>
            </a:r>
            <a:endParaRPr lang="en-US" dirty="0"/>
          </a:p>
          <a:p>
            <a:pPr marL="285750" indent="-285750">
              <a:buFont typeface="Arial" charset="0"/>
              <a:buChar char="•"/>
            </a:pPr>
            <a:endParaRPr lang="en-US" sz="1400" dirty="0" smtClean="0">
              <a:solidFill>
                <a:schemeClr val="tx2"/>
              </a:solidFill>
            </a:endParaRPr>
          </a:p>
          <a:p>
            <a:pPr marL="285750" indent="-285750">
              <a:buFont typeface="Arial" charset="0"/>
              <a:buChar char="•"/>
            </a:pPr>
            <a:endParaRPr lang="en-US" sz="1400" dirty="0">
              <a:solidFill>
                <a:schemeClr val="tx2"/>
              </a:solidFill>
            </a:endParaRPr>
          </a:p>
          <a:p>
            <a:endParaRPr lang="en-US" sz="1400" dirty="0">
              <a:solidFill>
                <a:schemeClr val="tx2"/>
              </a:solidFill>
            </a:endParaRPr>
          </a:p>
        </p:txBody>
      </p:sp>
      <p:sp>
        <p:nvSpPr>
          <p:cNvPr id="4" name="Title 3"/>
          <p:cNvSpPr>
            <a:spLocks noGrp="1"/>
          </p:cNvSpPr>
          <p:nvPr>
            <p:ph type="title"/>
          </p:nvPr>
        </p:nvSpPr>
        <p:spPr/>
        <p:txBody>
          <a:bodyPr/>
          <a:lstStyle/>
          <a:p>
            <a:r>
              <a:rPr lang="en-US" dirty="0" smtClean="0"/>
              <a:t>AJSC6 Deployment</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2694" y="864985"/>
            <a:ext cx="5170009" cy="5023757"/>
          </a:xfrm>
          <a:prstGeom prst="rect">
            <a:avLst/>
          </a:prstGeom>
          <a:ln>
            <a:solidFill>
              <a:schemeClr val="tx2">
                <a:lumMod val="75000"/>
                <a:lumOff val="25000"/>
              </a:schemeClr>
            </a:solidFill>
          </a:ln>
        </p:spPr>
      </p:pic>
      <p:sp>
        <p:nvSpPr>
          <p:cNvPr id="9" name="Rectangle 8"/>
          <p:cNvSpPr/>
          <p:nvPr/>
        </p:nvSpPr>
        <p:spPr>
          <a:xfrm>
            <a:off x="8267699" y="6151428"/>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AJSC6 Deployment</a:t>
            </a:r>
          </a:p>
        </p:txBody>
      </p:sp>
      <p:sp>
        <p:nvSpPr>
          <p:cNvPr id="12" name="Oval 11" title="Section circle"/>
          <p:cNvSpPr/>
          <p:nvPr/>
        </p:nvSpPr>
        <p:spPr>
          <a:xfrm>
            <a:off x="11425365"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8" name="Oval 17" title="Section circle"/>
          <p:cNvSpPr/>
          <p:nvPr/>
        </p:nvSpPr>
        <p:spPr>
          <a:xfrm>
            <a:off x="11309477"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9" name="Oval 18" title="Section circle"/>
          <p:cNvSpPr/>
          <p:nvPr/>
        </p:nvSpPr>
        <p:spPr>
          <a:xfrm>
            <a:off x="11195177"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20" name="Oval 19" title="Section circle"/>
          <p:cNvSpPr/>
          <p:nvPr/>
        </p:nvSpPr>
        <p:spPr>
          <a:xfrm>
            <a:off x="11655553"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1" name="Oval 20" title="Section circle"/>
          <p:cNvSpPr/>
          <p:nvPr/>
        </p:nvSpPr>
        <p:spPr>
          <a:xfrm>
            <a:off x="11539665"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2" name="Oval 21" title="Section circle"/>
          <p:cNvSpPr/>
          <p:nvPr/>
        </p:nvSpPr>
        <p:spPr>
          <a:xfrm>
            <a:off x="11769853"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3" name="Oval 22" title="Section circle"/>
          <p:cNvSpPr/>
          <p:nvPr/>
        </p:nvSpPr>
        <p:spPr>
          <a:xfrm>
            <a:off x="11884153"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9467837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39</a:t>
            </a:fld>
            <a:r>
              <a:rPr lang="en-US" dirty="0" smtClean="0"/>
              <a:t> </a:t>
            </a:r>
            <a:endParaRPr lang="en-US" dirty="0"/>
          </a:p>
        </p:txBody>
      </p:sp>
      <p:sp>
        <p:nvSpPr>
          <p:cNvPr id="3" name="Text Placeholder 2"/>
          <p:cNvSpPr>
            <a:spLocks noGrp="1"/>
          </p:cNvSpPr>
          <p:nvPr>
            <p:ph type="body" sz="quarter" idx="13"/>
          </p:nvPr>
        </p:nvSpPr>
        <p:spPr>
          <a:xfrm>
            <a:off x="488897" y="1097705"/>
            <a:ext cx="10941103" cy="4591895"/>
          </a:xfrm>
        </p:spPr>
        <p:txBody>
          <a:bodyPr/>
          <a:lstStyle/>
          <a:p>
            <a:r>
              <a:rPr lang="en-US" dirty="0" smtClean="0"/>
              <a:t>AT&amp;T Eco – Kubernetes </a:t>
            </a:r>
            <a:r>
              <a:rPr lang="en-US" dirty="0"/>
              <a:t>D</a:t>
            </a:r>
            <a:r>
              <a:rPr lang="en-US" dirty="0" smtClean="0"/>
              <a:t>eployment</a:t>
            </a:r>
          </a:p>
          <a:p>
            <a:endParaRPr lang="en-US" sz="1400" dirty="0" smtClean="0">
              <a:solidFill>
                <a:schemeClr val="tx2"/>
              </a:solidFill>
            </a:endParaRPr>
          </a:p>
          <a:p>
            <a:pPr lvl="1"/>
            <a:r>
              <a:rPr lang="en-US" dirty="0"/>
              <a:t>Once you created a new AJSC6 ”seed” you can find the following files created for you in the code </a:t>
            </a:r>
            <a:r>
              <a:rPr lang="en-US" dirty="0" smtClean="0"/>
              <a:t>repository.</a:t>
            </a:r>
            <a:endParaRPr lang="en-US" dirty="0"/>
          </a:p>
          <a:p>
            <a:pPr lvl="2"/>
            <a:r>
              <a:rPr lang="en-US" dirty="0"/>
              <a:t>Under k8s </a:t>
            </a:r>
            <a:r>
              <a:rPr lang="en-US" dirty="0" smtClean="0"/>
              <a:t>directory, there will be these </a:t>
            </a:r>
            <a:r>
              <a:rPr lang="en-US" dirty="0"/>
              <a:t>files:</a:t>
            </a:r>
          </a:p>
          <a:p>
            <a:pPr lvl="3"/>
            <a:r>
              <a:rPr lang="en-US" dirty="0"/>
              <a:t>cfgmap.tpl.yml  - a generic template for creating Kubernetes ConfigMap</a:t>
            </a:r>
          </a:p>
          <a:p>
            <a:pPr lvl="3"/>
            <a:r>
              <a:rPr lang="en-US" dirty="0"/>
              <a:t>svc.tpl.yaml  - a generic template for creating Kubernetes Service</a:t>
            </a:r>
          </a:p>
          <a:p>
            <a:pPr lvl="3"/>
            <a:r>
              <a:rPr lang="en-US" dirty="0"/>
              <a:t>deployment.tpl.yml - a generic template for creating Kubernetes C</a:t>
            </a:r>
            <a:r>
              <a:rPr lang="en-US" dirty="0" smtClean="0"/>
              <a:t>onfigMap </a:t>
            </a:r>
            <a:r>
              <a:rPr lang="en-US" dirty="0"/>
              <a:t>and Deployment</a:t>
            </a:r>
          </a:p>
          <a:p>
            <a:pPr lvl="3"/>
            <a:r>
              <a:rPr lang="en-US" dirty="0"/>
              <a:t>deploy.sh – a script that Jenkins pipeline is running to deploy your AJSC6 service into the Kubernetes environment </a:t>
            </a:r>
          </a:p>
          <a:p>
            <a:endParaRPr lang="en-US" sz="1400" dirty="0">
              <a:solidFill>
                <a:schemeClr val="tx2"/>
              </a:solidFill>
            </a:endParaRPr>
          </a:p>
        </p:txBody>
      </p:sp>
      <p:sp>
        <p:nvSpPr>
          <p:cNvPr id="4" name="Title 3"/>
          <p:cNvSpPr>
            <a:spLocks noGrp="1"/>
          </p:cNvSpPr>
          <p:nvPr>
            <p:ph type="title"/>
          </p:nvPr>
        </p:nvSpPr>
        <p:spPr/>
        <p:txBody>
          <a:bodyPr/>
          <a:lstStyle/>
          <a:p>
            <a:r>
              <a:rPr lang="en-US" dirty="0" smtClean="0"/>
              <a:t>AJSC6 Deployment</a:t>
            </a:r>
            <a:endParaRPr lang="en-US" dirty="0"/>
          </a:p>
        </p:txBody>
      </p:sp>
      <p:sp>
        <p:nvSpPr>
          <p:cNvPr id="8" name="Rectangle 7"/>
          <p:cNvSpPr/>
          <p:nvPr/>
        </p:nvSpPr>
        <p:spPr>
          <a:xfrm>
            <a:off x="8267699" y="6141268"/>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AJSC6 Deployment</a:t>
            </a:r>
          </a:p>
        </p:txBody>
      </p:sp>
      <p:sp>
        <p:nvSpPr>
          <p:cNvPr id="11" name="Oval 10" title="Section circle"/>
          <p:cNvSpPr/>
          <p:nvPr/>
        </p:nvSpPr>
        <p:spPr>
          <a:xfrm>
            <a:off x="11425365"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2" name="Oval 11" title="Section circle"/>
          <p:cNvSpPr/>
          <p:nvPr/>
        </p:nvSpPr>
        <p:spPr>
          <a:xfrm>
            <a:off x="11309477" y="279400"/>
            <a:ext cx="90488"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7" name="Oval 16" title="Section circle"/>
          <p:cNvSpPr/>
          <p:nvPr/>
        </p:nvSpPr>
        <p:spPr>
          <a:xfrm>
            <a:off x="11195177"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8" name="Oval 17" title="Section circle"/>
          <p:cNvSpPr/>
          <p:nvPr/>
        </p:nvSpPr>
        <p:spPr>
          <a:xfrm>
            <a:off x="11655553"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9" name="Oval 18" title="Section circle"/>
          <p:cNvSpPr/>
          <p:nvPr/>
        </p:nvSpPr>
        <p:spPr>
          <a:xfrm>
            <a:off x="11539665"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0" name="Oval 19" title="Section circle"/>
          <p:cNvSpPr/>
          <p:nvPr/>
        </p:nvSpPr>
        <p:spPr>
          <a:xfrm>
            <a:off x="11769853"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1" name="Oval 20" title="Section circle"/>
          <p:cNvSpPr/>
          <p:nvPr/>
        </p:nvSpPr>
        <p:spPr>
          <a:xfrm>
            <a:off x="11884153"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211464231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pPr>
              <a:defRPr/>
            </a:pPr>
            <a:fld id="{F98AD551-1896-6D44-B0B1-213AAAED08DA}" type="slidenum">
              <a:rPr lang="en-US" smtClean="0"/>
              <a:pPr>
                <a:defRPr/>
              </a:pPr>
              <a:t>4</a:t>
            </a:fld>
            <a:r>
              <a:rPr lang="en-US" dirty="0" smtClean="0"/>
              <a:t> </a:t>
            </a:r>
            <a:endParaRPr lang="en-US" dirty="0"/>
          </a:p>
        </p:txBody>
      </p:sp>
      <p:sp>
        <p:nvSpPr>
          <p:cNvPr id="5" name="Title 4"/>
          <p:cNvSpPr>
            <a:spLocks noGrp="1"/>
          </p:cNvSpPr>
          <p:nvPr>
            <p:ph type="title"/>
          </p:nvPr>
        </p:nvSpPr>
        <p:spPr/>
        <p:txBody>
          <a:bodyPr/>
          <a:lstStyle/>
          <a:p>
            <a:r>
              <a:rPr lang="en-US" dirty="0" smtClean="0"/>
              <a:t>Before You Start</a:t>
            </a:r>
            <a:endParaRPr lang="en-US" dirty="0"/>
          </a:p>
        </p:txBody>
      </p:sp>
      <p:sp>
        <p:nvSpPr>
          <p:cNvPr id="3" name="Rectangle 2"/>
          <p:cNvSpPr/>
          <p:nvPr/>
        </p:nvSpPr>
        <p:spPr>
          <a:xfrm>
            <a:off x="1921535" y="2072329"/>
            <a:ext cx="8303089" cy="2537716"/>
          </a:xfrm>
          <a:prstGeom prst="rect">
            <a:avLst/>
          </a:prstGeom>
          <a:noFill/>
          <a:ln w="28575">
            <a:solidFill>
              <a:srgbClr val="009FDB"/>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4" name="TextBox 3"/>
          <p:cNvSpPr txBox="1"/>
          <p:nvPr/>
        </p:nvSpPr>
        <p:spPr>
          <a:xfrm>
            <a:off x="2778783" y="2175070"/>
            <a:ext cx="6488629" cy="2415925"/>
          </a:xfrm>
          <a:prstGeom prst="rect">
            <a:avLst/>
          </a:prstGeom>
          <a:noFill/>
          <a:ln>
            <a:noFill/>
          </a:ln>
        </p:spPr>
        <p:txBody>
          <a:bodyPr wrap="square" lIns="0" tIns="0" rIns="0" bIns="0" rtlCol="0">
            <a:noAutofit/>
          </a:bodyPr>
          <a:lstStyle/>
          <a:p>
            <a:pPr>
              <a:lnSpc>
                <a:spcPct val="120000"/>
              </a:lnSpc>
            </a:pPr>
            <a:r>
              <a:rPr lang="en-US" sz="2000" dirty="0">
                <a:solidFill>
                  <a:schemeClr val="tx2"/>
                </a:solidFill>
              </a:rPr>
              <a:t>You’ll need to see both the slide and the </a:t>
            </a:r>
            <a:r>
              <a:rPr lang="en-US" sz="2000" dirty="0" smtClean="0">
                <a:solidFill>
                  <a:schemeClr val="tx2"/>
                </a:solidFill>
              </a:rPr>
              <a:t>notes </a:t>
            </a:r>
            <a:r>
              <a:rPr lang="en-US" sz="2000" dirty="0">
                <a:solidFill>
                  <a:schemeClr val="tx2"/>
                </a:solidFill>
              </a:rPr>
              <a:t>section below.  If you don’t see the notes section, click on “</a:t>
            </a:r>
            <a:r>
              <a:rPr lang="en-US" sz="2000" dirty="0" smtClean="0">
                <a:solidFill>
                  <a:schemeClr val="tx2"/>
                </a:solidFill>
              </a:rPr>
              <a:t>Notes Page” </a:t>
            </a:r>
            <a:r>
              <a:rPr lang="en-US" sz="2000" dirty="0">
                <a:solidFill>
                  <a:schemeClr val="tx2"/>
                </a:solidFill>
              </a:rPr>
              <a:t>within the </a:t>
            </a:r>
            <a:r>
              <a:rPr lang="en-US" sz="2000" dirty="0" smtClean="0">
                <a:solidFill>
                  <a:schemeClr val="tx2"/>
                </a:solidFill>
              </a:rPr>
              <a:t>“View” tab.  If viewing the presentation as a slide show, you may also see the notes on the presenters page.  </a:t>
            </a:r>
          </a:p>
          <a:p>
            <a:pPr>
              <a:lnSpc>
                <a:spcPct val="120000"/>
              </a:lnSpc>
            </a:pPr>
            <a:endParaRPr lang="en-US" sz="2000" dirty="0">
              <a:solidFill>
                <a:schemeClr val="tx2"/>
              </a:solidFill>
            </a:endParaRPr>
          </a:p>
          <a:p>
            <a:pPr>
              <a:lnSpc>
                <a:spcPct val="120000"/>
              </a:lnSpc>
            </a:pPr>
            <a:r>
              <a:rPr lang="en-US" sz="2000" dirty="0" smtClean="0">
                <a:solidFill>
                  <a:schemeClr val="tx2"/>
                </a:solidFill>
              </a:rPr>
              <a:t>Notes are not visible using the PowerPoint Viewer.</a:t>
            </a:r>
            <a:endParaRPr lang="en-US" sz="2000" dirty="0">
              <a:solidFill>
                <a:schemeClr val="tx2"/>
              </a:solidFill>
            </a:endParaRPr>
          </a:p>
          <a:p>
            <a:pPr algn="ctr">
              <a:lnSpc>
                <a:spcPct val="120000"/>
              </a:lnSpc>
            </a:pPr>
            <a:endParaRPr lang="en-US" sz="2000" dirty="0">
              <a:solidFill>
                <a:schemeClr val="tx2"/>
              </a:solidFill>
            </a:endParaRPr>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21534" y="2175070"/>
            <a:ext cx="914400" cy="914400"/>
          </a:xfrm>
          <a:prstGeom prst="rect">
            <a:avLst/>
          </a:prstGeom>
        </p:spPr>
      </p:pic>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338475" y="3690935"/>
            <a:ext cx="900060" cy="900060"/>
          </a:xfrm>
          <a:prstGeom prst="rect">
            <a:avLst/>
          </a:prstGeom>
        </p:spPr>
      </p:pic>
    </p:spTree>
    <p:extLst>
      <p:ext uri="{BB962C8B-B14F-4D97-AF65-F5344CB8AC3E}">
        <p14:creationId xmlns:p14="http://schemas.microsoft.com/office/powerpoint/2010/main" val="393496693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40</a:t>
            </a:fld>
            <a:r>
              <a:rPr lang="en-US" dirty="0" smtClean="0"/>
              <a:t> </a:t>
            </a:r>
            <a:endParaRPr lang="en-US" dirty="0"/>
          </a:p>
        </p:txBody>
      </p:sp>
      <p:sp>
        <p:nvSpPr>
          <p:cNvPr id="3" name="Text Placeholder 2"/>
          <p:cNvSpPr>
            <a:spLocks noGrp="1"/>
          </p:cNvSpPr>
          <p:nvPr>
            <p:ph type="body" sz="quarter" idx="13"/>
          </p:nvPr>
        </p:nvSpPr>
        <p:spPr>
          <a:xfrm>
            <a:off x="488897" y="1097705"/>
            <a:ext cx="5975403" cy="527895"/>
          </a:xfrm>
        </p:spPr>
        <p:txBody>
          <a:bodyPr/>
          <a:lstStyle/>
          <a:p>
            <a:r>
              <a:rPr lang="en-US" b="1" dirty="0" smtClean="0"/>
              <a:t>deployment.tpl.yml</a:t>
            </a:r>
            <a:endParaRPr lang="en-US" sz="1400" b="1" dirty="0" smtClean="0">
              <a:solidFill>
                <a:schemeClr val="tx2"/>
              </a:solidFill>
            </a:endParaRPr>
          </a:p>
          <a:p>
            <a:pPr marL="285750" indent="-285750">
              <a:buFont typeface="Arial" charset="0"/>
              <a:buChar char="•"/>
            </a:pPr>
            <a:endParaRPr lang="en-US" sz="1400" dirty="0">
              <a:solidFill>
                <a:schemeClr val="tx2"/>
              </a:solidFill>
            </a:endParaRPr>
          </a:p>
          <a:p>
            <a:endParaRPr lang="en-US" sz="1400" dirty="0">
              <a:solidFill>
                <a:schemeClr val="tx2"/>
              </a:solidFill>
            </a:endParaRPr>
          </a:p>
        </p:txBody>
      </p:sp>
      <p:sp>
        <p:nvSpPr>
          <p:cNvPr id="4" name="Title 3"/>
          <p:cNvSpPr>
            <a:spLocks noGrp="1"/>
          </p:cNvSpPr>
          <p:nvPr>
            <p:ph type="title"/>
          </p:nvPr>
        </p:nvSpPr>
        <p:spPr/>
        <p:txBody>
          <a:bodyPr/>
          <a:lstStyle/>
          <a:p>
            <a:r>
              <a:rPr lang="en-US" dirty="0" smtClean="0"/>
              <a:t>AJSC6 Deployment</a:t>
            </a:r>
            <a:endParaRPr lang="en-US" dirty="0"/>
          </a:p>
        </p:txBody>
      </p:sp>
      <p:sp>
        <p:nvSpPr>
          <p:cNvPr id="8" name="Rectangle 7"/>
          <p:cNvSpPr/>
          <p:nvPr/>
        </p:nvSpPr>
        <p:spPr>
          <a:xfrm>
            <a:off x="8267699" y="6141268"/>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AJSC6 Deployment</a:t>
            </a:r>
          </a:p>
        </p:txBody>
      </p:sp>
      <p:sp>
        <p:nvSpPr>
          <p:cNvPr id="5" name="Rectangle 4"/>
          <p:cNvSpPr/>
          <p:nvPr/>
        </p:nvSpPr>
        <p:spPr>
          <a:xfrm>
            <a:off x="1722612" y="1494971"/>
            <a:ext cx="3749274" cy="4031873"/>
          </a:xfrm>
          <a:prstGeom prst="rect">
            <a:avLst/>
          </a:prstGeom>
        </p:spPr>
        <p:txBody>
          <a:bodyPr wrap="square">
            <a:spAutoFit/>
          </a:bodyPr>
          <a:lstStyle/>
          <a:p>
            <a:r>
              <a:rPr lang="en-US" sz="1400" b="1" dirty="0" smtClean="0">
                <a:solidFill>
                  <a:srgbClr val="000000"/>
                </a:solidFill>
                <a:latin typeface="Menlo-Regular" charset="0"/>
              </a:rPr>
              <a:t>---</a:t>
            </a:r>
            <a:endParaRPr lang="en-US" sz="1400" b="1" dirty="0">
              <a:solidFill>
                <a:srgbClr val="000000"/>
              </a:solidFill>
              <a:latin typeface="Menlo-Regular" charset="0"/>
            </a:endParaRPr>
          </a:p>
          <a:p>
            <a:r>
              <a:rPr lang="en-US" sz="1400" b="1" dirty="0">
                <a:solidFill>
                  <a:srgbClr val="000000"/>
                </a:solidFill>
                <a:latin typeface="Menlo-Regular" charset="0"/>
              </a:rPr>
              <a:t>apiVersion: extensions/v1beta1</a:t>
            </a:r>
          </a:p>
          <a:p>
            <a:r>
              <a:rPr lang="en-US" sz="1400" b="1" dirty="0">
                <a:solidFill>
                  <a:srgbClr val="000000"/>
                </a:solidFill>
                <a:latin typeface="Menlo-Regular" charset="0"/>
              </a:rPr>
              <a:t>kind: Deployment</a:t>
            </a:r>
          </a:p>
          <a:p>
            <a:r>
              <a:rPr lang="en-US" sz="1400" b="1" dirty="0">
                <a:solidFill>
                  <a:srgbClr val="000000"/>
                </a:solidFill>
                <a:latin typeface="Menlo-Regular" charset="0"/>
              </a:rPr>
              <a:t>metadata:</a:t>
            </a:r>
          </a:p>
          <a:p>
            <a:r>
              <a:rPr lang="en-US" sz="1400" b="1" dirty="0">
                <a:solidFill>
                  <a:srgbClr val="000000"/>
                </a:solidFill>
                <a:latin typeface="Menlo-Regular" charset="0"/>
              </a:rPr>
              <a:t>  name: "${APP_NAME}"</a:t>
            </a:r>
          </a:p>
          <a:p>
            <a:r>
              <a:rPr lang="en-US" sz="1400" b="1" dirty="0">
                <a:solidFill>
                  <a:srgbClr val="000000"/>
                </a:solidFill>
                <a:latin typeface="Menlo-Regular" charset="0"/>
              </a:rPr>
              <a:t>  namespace: "${APP_NS}"</a:t>
            </a:r>
          </a:p>
          <a:p>
            <a:r>
              <a:rPr lang="en-US" sz="1400" b="1" dirty="0">
                <a:solidFill>
                  <a:srgbClr val="000000"/>
                </a:solidFill>
                <a:latin typeface="Menlo-Regular" charset="0"/>
              </a:rPr>
              <a:t>  labels:</a:t>
            </a:r>
          </a:p>
          <a:p>
            <a:r>
              <a:rPr lang="en-US" sz="1400" b="1" dirty="0">
                <a:solidFill>
                  <a:srgbClr val="000000"/>
                </a:solidFill>
                <a:latin typeface="Menlo-Regular" charset="0"/>
              </a:rPr>
              <a:t>    app: "${APP_NAME}"</a:t>
            </a:r>
          </a:p>
          <a:p>
            <a:r>
              <a:rPr lang="de-DE" sz="1400" b="1" dirty="0">
                <a:solidFill>
                  <a:srgbClr val="000000"/>
                </a:solidFill>
                <a:latin typeface="Menlo-Regular" charset="0"/>
              </a:rPr>
              <a:t>    </a:t>
            </a:r>
            <a:r>
              <a:rPr lang="de-DE" sz="1400" b="1" dirty="0" err="1">
                <a:solidFill>
                  <a:srgbClr val="000000"/>
                </a:solidFill>
                <a:latin typeface="Menlo-Regular" charset="0"/>
              </a:rPr>
              <a:t>version</a:t>
            </a:r>
            <a:r>
              <a:rPr lang="de-DE" sz="1400" b="1" dirty="0">
                <a:solidFill>
                  <a:srgbClr val="000000"/>
                </a:solidFill>
                <a:latin typeface="Menlo-Regular" charset="0"/>
              </a:rPr>
              <a:t>: "${VERSION:-0.0.1}"    </a:t>
            </a:r>
          </a:p>
          <a:p>
            <a:r>
              <a:rPr lang="de-DE" sz="1400" b="1" dirty="0" err="1">
                <a:solidFill>
                  <a:srgbClr val="000000"/>
                </a:solidFill>
                <a:latin typeface="Menlo-Regular" charset="0"/>
              </a:rPr>
              <a:t>spec</a:t>
            </a:r>
            <a:r>
              <a:rPr lang="de-DE" sz="1400" b="1" dirty="0">
                <a:solidFill>
                  <a:srgbClr val="000000"/>
                </a:solidFill>
                <a:latin typeface="Menlo-Regular" charset="0"/>
              </a:rPr>
              <a:t>:</a:t>
            </a:r>
          </a:p>
          <a:p>
            <a:r>
              <a:rPr lang="de-DE" sz="1400" b="1" dirty="0">
                <a:solidFill>
                  <a:srgbClr val="000000"/>
                </a:solidFill>
                <a:latin typeface="Menlo-Regular" charset="0"/>
              </a:rPr>
              <a:t>  </a:t>
            </a:r>
            <a:r>
              <a:rPr lang="de-DE" sz="1400" b="1" dirty="0" err="1">
                <a:solidFill>
                  <a:srgbClr val="000000"/>
                </a:solidFill>
                <a:latin typeface="Menlo-Regular" charset="0"/>
              </a:rPr>
              <a:t>replicas</a:t>
            </a:r>
            <a:r>
              <a:rPr lang="de-DE" sz="1400" b="1" dirty="0">
                <a:solidFill>
                  <a:srgbClr val="000000"/>
                </a:solidFill>
                <a:latin typeface="Menlo-Regular" charset="0"/>
              </a:rPr>
              <a:t>: 2</a:t>
            </a:r>
          </a:p>
          <a:p>
            <a:r>
              <a:rPr lang="de-DE" sz="1400" b="1" dirty="0">
                <a:solidFill>
                  <a:srgbClr val="000000"/>
                </a:solidFill>
                <a:latin typeface="Menlo-Regular" charset="0"/>
              </a:rPr>
              <a:t>  </a:t>
            </a:r>
            <a:r>
              <a:rPr lang="de-DE" sz="1400" b="1" dirty="0" err="1">
                <a:solidFill>
                  <a:srgbClr val="000000"/>
                </a:solidFill>
                <a:latin typeface="Menlo-Regular" charset="0"/>
              </a:rPr>
              <a:t>selector</a:t>
            </a:r>
            <a:r>
              <a:rPr lang="de-DE" sz="1400" b="1" dirty="0">
                <a:solidFill>
                  <a:srgbClr val="000000"/>
                </a:solidFill>
                <a:latin typeface="Menlo-Regular" charset="0"/>
              </a:rPr>
              <a:t>:</a:t>
            </a:r>
          </a:p>
          <a:p>
            <a:r>
              <a:rPr lang="de-DE" sz="1400" b="1" dirty="0">
                <a:solidFill>
                  <a:srgbClr val="000000"/>
                </a:solidFill>
                <a:latin typeface="Menlo-Regular" charset="0"/>
              </a:rPr>
              <a:t>    </a:t>
            </a:r>
            <a:r>
              <a:rPr lang="de-DE" sz="1400" b="1" dirty="0" err="1">
                <a:solidFill>
                  <a:srgbClr val="000000"/>
                </a:solidFill>
                <a:latin typeface="Menlo-Regular" charset="0"/>
              </a:rPr>
              <a:t>matchLabels</a:t>
            </a:r>
            <a:r>
              <a:rPr lang="de-DE" sz="1400" b="1" dirty="0">
                <a:solidFill>
                  <a:srgbClr val="000000"/>
                </a:solidFill>
                <a:latin typeface="Menlo-Regular" charset="0"/>
              </a:rPr>
              <a:t>:</a:t>
            </a:r>
          </a:p>
          <a:p>
            <a:r>
              <a:rPr lang="ro-RO" sz="1400" b="1" dirty="0">
                <a:solidFill>
                  <a:srgbClr val="000000"/>
                </a:solidFill>
                <a:latin typeface="Menlo-Regular" charset="0"/>
              </a:rPr>
              <a:t>      </a:t>
            </a:r>
            <a:r>
              <a:rPr lang="ro-RO" sz="1400" b="1" dirty="0" err="1">
                <a:solidFill>
                  <a:srgbClr val="000000"/>
                </a:solidFill>
                <a:latin typeface="Menlo-Regular" charset="0"/>
              </a:rPr>
              <a:t>app</a:t>
            </a:r>
            <a:r>
              <a:rPr lang="ro-RO" sz="1400" b="1" dirty="0">
                <a:solidFill>
                  <a:srgbClr val="000000"/>
                </a:solidFill>
                <a:latin typeface="Menlo-Regular" charset="0"/>
              </a:rPr>
              <a:t>: "${APP_NAME}"</a:t>
            </a:r>
          </a:p>
          <a:p>
            <a:r>
              <a:rPr lang="de-DE" sz="1400" b="1" dirty="0">
                <a:solidFill>
                  <a:srgbClr val="000000"/>
                </a:solidFill>
                <a:latin typeface="Menlo-Regular" charset="0"/>
              </a:rPr>
              <a:t>      </a:t>
            </a:r>
            <a:r>
              <a:rPr lang="de-DE" sz="1400" b="1" dirty="0" err="1">
                <a:solidFill>
                  <a:srgbClr val="000000"/>
                </a:solidFill>
                <a:latin typeface="Menlo-Regular" charset="0"/>
              </a:rPr>
              <a:t>version</a:t>
            </a:r>
            <a:r>
              <a:rPr lang="de-DE" sz="1400" b="1" dirty="0">
                <a:solidFill>
                  <a:srgbClr val="000000"/>
                </a:solidFill>
                <a:latin typeface="Menlo-Regular" charset="0"/>
              </a:rPr>
              <a:t>: "${VERSION:-0.0.1}"</a:t>
            </a:r>
          </a:p>
          <a:p>
            <a:r>
              <a:rPr lang="de-DE" sz="1400" b="1" dirty="0">
                <a:solidFill>
                  <a:srgbClr val="000000"/>
                </a:solidFill>
                <a:latin typeface="Menlo-Regular" charset="0"/>
              </a:rPr>
              <a:t>  </a:t>
            </a:r>
            <a:r>
              <a:rPr lang="de-DE" sz="1400" b="1" dirty="0" err="1">
                <a:solidFill>
                  <a:srgbClr val="000000"/>
                </a:solidFill>
                <a:latin typeface="Menlo-Regular" charset="0"/>
              </a:rPr>
              <a:t>template</a:t>
            </a:r>
            <a:r>
              <a:rPr lang="de-DE" sz="1400" b="1" dirty="0">
                <a:solidFill>
                  <a:srgbClr val="000000"/>
                </a:solidFill>
                <a:latin typeface="Menlo-Regular" charset="0"/>
              </a:rPr>
              <a:t>:</a:t>
            </a:r>
          </a:p>
          <a:p>
            <a:r>
              <a:rPr lang="de-DE" sz="1400" b="1" dirty="0">
                <a:solidFill>
                  <a:srgbClr val="000000"/>
                </a:solidFill>
                <a:latin typeface="Menlo-Regular" charset="0"/>
              </a:rPr>
              <a:t>    </a:t>
            </a:r>
            <a:r>
              <a:rPr lang="de-DE" sz="1400" b="1" dirty="0" err="1">
                <a:solidFill>
                  <a:srgbClr val="000000"/>
                </a:solidFill>
                <a:latin typeface="Menlo-Regular" charset="0"/>
              </a:rPr>
              <a:t>metadata</a:t>
            </a:r>
            <a:r>
              <a:rPr lang="de-DE" sz="1400" b="1" dirty="0">
                <a:solidFill>
                  <a:srgbClr val="000000"/>
                </a:solidFill>
                <a:latin typeface="Menlo-Regular" charset="0"/>
              </a:rPr>
              <a:t>:</a:t>
            </a:r>
          </a:p>
          <a:p>
            <a:r>
              <a:rPr lang="ro-RO" dirty="0">
                <a:solidFill>
                  <a:srgbClr val="000000"/>
                </a:solidFill>
                <a:latin typeface="Menlo-Regular" charset="0"/>
              </a:rPr>
              <a:t>      </a:t>
            </a:r>
          </a:p>
        </p:txBody>
      </p:sp>
      <p:sp>
        <p:nvSpPr>
          <p:cNvPr id="12" name="Rectangle 11"/>
          <p:cNvSpPr/>
          <p:nvPr/>
        </p:nvSpPr>
        <p:spPr>
          <a:xfrm>
            <a:off x="5418840" y="1630900"/>
            <a:ext cx="5286261" cy="4185761"/>
          </a:xfrm>
          <a:prstGeom prst="rect">
            <a:avLst/>
          </a:prstGeom>
        </p:spPr>
        <p:txBody>
          <a:bodyPr wrap="square">
            <a:spAutoFit/>
          </a:bodyPr>
          <a:lstStyle/>
          <a:p>
            <a:r>
              <a:rPr lang="ro-RO" sz="1400" dirty="0" smtClean="0">
                <a:solidFill>
                  <a:srgbClr val="000000"/>
                </a:solidFill>
                <a:latin typeface="Menlo-Regular" charset="0"/>
              </a:rPr>
              <a:t>      </a:t>
            </a:r>
            <a:r>
              <a:rPr lang="ro-RO" sz="1400" b="1" dirty="0" err="1">
                <a:solidFill>
                  <a:srgbClr val="000000"/>
                </a:solidFill>
                <a:latin typeface="Menlo-Regular" charset="0"/>
              </a:rPr>
              <a:t>labels</a:t>
            </a:r>
            <a:r>
              <a:rPr lang="ro-RO" sz="1400" b="1" dirty="0">
                <a:solidFill>
                  <a:srgbClr val="000000"/>
                </a:solidFill>
                <a:latin typeface="Menlo-Regular" charset="0"/>
              </a:rPr>
              <a:t>:</a:t>
            </a:r>
          </a:p>
          <a:p>
            <a:r>
              <a:rPr lang="ro-RO" sz="1400" b="1" dirty="0">
                <a:solidFill>
                  <a:srgbClr val="000000"/>
                </a:solidFill>
                <a:latin typeface="Menlo-Regular" charset="0"/>
              </a:rPr>
              <a:t>        </a:t>
            </a:r>
            <a:r>
              <a:rPr lang="ro-RO" sz="1400" b="1" dirty="0" err="1">
                <a:solidFill>
                  <a:srgbClr val="000000"/>
                </a:solidFill>
                <a:latin typeface="Menlo-Regular" charset="0"/>
              </a:rPr>
              <a:t>app</a:t>
            </a:r>
            <a:r>
              <a:rPr lang="ro-RO" sz="1400" b="1" dirty="0">
                <a:solidFill>
                  <a:srgbClr val="000000"/>
                </a:solidFill>
                <a:latin typeface="Menlo-Regular" charset="0"/>
              </a:rPr>
              <a:t>: "${APP_NAME}"</a:t>
            </a:r>
          </a:p>
          <a:p>
            <a:r>
              <a:rPr lang="de-DE" sz="1400" b="1" dirty="0">
                <a:solidFill>
                  <a:srgbClr val="000000"/>
                </a:solidFill>
                <a:latin typeface="Menlo-Regular" charset="0"/>
              </a:rPr>
              <a:t>        </a:t>
            </a:r>
            <a:r>
              <a:rPr lang="de-DE" sz="1400" b="1" dirty="0" err="1">
                <a:solidFill>
                  <a:srgbClr val="000000"/>
                </a:solidFill>
                <a:latin typeface="Menlo-Regular" charset="0"/>
              </a:rPr>
              <a:t>version</a:t>
            </a:r>
            <a:r>
              <a:rPr lang="de-DE" sz="1400" b="1" dirty="0">
                <a:solidFill>
                  <a:srgbClr val="000000"/>
                </a:solidFill>
                <a:latin typeface="Menlo-Regular" charset="0"/>
              </a:rPr>
              <a:t>: "${VERSION:-0.0.1}"</a:t>
            </a:r>
          </a:p>
          <a:p>
            <a:r>
              <a:rPr lang="ro-RO" sz="1400" b="1" dirty="0">
                <a:solidFill>
                  <a:srgbClr val="000000"/>
                </a:solidFill>
                <a:latin typeface="Menlo-Regular" charset="0"/>
              </a:rPr>
              <a:t>    </a:t>
            </a:r>
            <a:r>
              <a:rPr lang="ro-RO" sz="1400" b="1" dirty="0" err="1">
                <a:solidFill>
                  <a:srgbClr val="000000"/>
                </a:solidFill>
                <a:latin typeface="Menlo-Regular" charset="0"/>
              </a:rPr>
              <a:t>spec</a:t>
            </a:r>
            <a:r>
              <a:rPr lang="ro-RO" sz="1400" b="1" dirty="0">
                <a:solidFill>
                  <a:srgbClr val="000000"/>
                </a:solidFill>
                <a:latin typeface="Menlo-Regular" charset="0"/>
              </a:rPr>
              <a:t>:</a:t>
            </a:r>
          </a:p>
          <a:p>
            <a:r>
              <a:rPr lang="ro-RO" sz="1400" b="1" dirty="0">
                <a:solidFill>
                  <a:srgbClr val="000000"/>
                </a:solidFill>
                <a:latin typeface="Menlo-Regular" charset="0"/>
              </a:rPr>
              <a:t>      </a:t>
            </a:r>
            <a:r>
              <a:rPr lang="ro-RO" sz="1400" b="1" dirty="0" err="1">
                <a:solidFill>
                  <a:srgbClr val="000000"/>
                </a:solidFill>
                <a:latin typeface="Menlo-Regular" charset="0"/>
              </a:rPr>
              <a:t>serviceAccount</a:t>
            </a:r>
            <a:r>
              <a:rPr lang="ro-RO" sz="1400" b="1" dirty="0">
                <a:solidFill>
                  <a:srgbClr val="000000"/>
                </a:solidFill>
                <a:latin typeface="Menlo-Regular" charset="0"/>
              </a:rPr>
              <a:t>: "${SERVICE_ACCOUNT:-</a:t>
            </a:r>
            <a:r>
              <a:rPr lang="ro-RO" sz="1400" b="1" dirty="0" err="1">
                <a:solidFill>
                  <a:srgbClr val="000000"/>
                </a:solidFill>
                <a:latin typeface="Menlo-Regular" charset="0"/>
              </a:rPr>
              <a:t>default</a:t>
            </a:r>
            <a:r>
              <a:rPr lang="ro-RO" sz="1400" b="1" dirty="0">
                <a:solidFill>
                  <a:srgbClr val="000000"/>
                </a:solidFill>
                <a:latin typeface="Menlo-Regular" charset="0"/>
              </a:rPr>
              <a:t>}"</a:t>
            </a:r>
          </a:p>
          <a:p>
            <a:r>
              <a:rPr lang="ro-RO" sz="1400" b="1" dirty="0">
                <a:solidFill>
                  <a:srgbClr val="000000"/>
                </a:solidFill>
                <a:latin typeface="Menlo-Regular" charset="0"/>
              </a:rPr>
              <a:t>      </a:t>
            </a:r>
            <a:r>
              <a:rPr lang="ro-RO" sz="1400" b="1" dirty="0" err="1">
                <a:solidFill>
                  <a:srgbClr val="000000"/>
                </a:solidFill>
                <a:latin typeface="Menlo-Regular" charset="0"/>
              </a:rPr>
              <a:t>containers</a:t>
            </a:r>
            <a:r>
              <a:rPr lang="ro-RO" sz="1400" b="1" dirty="0">
                <a:solidFill>
                  <a:srgbClr val="000000"/>
                </a:solidFill>
                <a:latin typeface="Menlo-Regular" charset="0"/>
              </a:rPr>
              <a:t>:</a:t>
            </a:r>
          </a:p>
          <a:p>
            <a:r>
              <a:rPr lang="de-DE" sz="1400" b="1" dirty="0">
                <a:solidFill>
                  <a:srgbClr val="000000"/>
                </a:solidFill>
                <a:latin typeface="Menlo-Regular" charset="0"/>
              </a:rPr>
              <a:t>      - </a:t>
            </a:r>
            <a:r>
              <a:rPr lang="de-DE" sz="1400" b="1" dirty="0" err="1">
                <a:solidFill>
                  <a:srgbClr val="000000"/>
                </a:solidFill>
                <a:latin typeface="Menlo-Regular" charset="0"/>
              </a:rPr>
              <a:t>env</a:t>
            </a:r>
            <a:r>
              <a:rPr lang="de-DE" sz="1400" b="1" dirty="0">
                <a:solidFill>
                  <a:srgbClr val="000000"/>
                </a:solidFill>
                <a:latin typeface="Menlo-Regular" charset="0"/>
              </a:rPr>
              <a:t>:</a:t>
            </a:r>
          </a:p>
          <a:p>
            <a:r>
              <a:rPr lang="de-DE" sz="1400" b="1" dirty="0">
                <a:solidFill>
                  <a:srgbClr val="000000"/>
                </a:solidFill>
                <a:latin typeface="Menlo-Regular" charset="0"/>
              </a:rPr>
              <a:t>        - </a:t>
            </a:r>
            <a:r>
              <a:rPr lang="de-DE" sz="1400" b="1" dirty="0" err="1">
                <a:solidFill>
                  <a:srgbClr val="000000"/>
                </a:solidFill>
                <a:latin typeface="Menlo-Regular" charset="0"/>
              </a:rPr>
              <a:t>name</a:t>
            </a:r>
            <a:r>
              <a:rPr lang="de-DE" sz="1400" b="1" dirty="0">
                <a:solidFill>
                  <a:srgbClr val="000000"/>
                </a:solidFill>
                <a:latin typeface="Menlo-Regular" charset="0"/>
              </a:rPr>
              <a:t>: ENV</a:t>
            </a:r>
          </a:p>
          <a:p>
            <a:r>
              <a:rPr lang="ro-RO" sz="1400" b="1" dirty="0">
                <a:solidFill>
                  <a:srgbClr val="000000"/>
                </a:solidFill>
                <a:latin typeface="Menlo-Regular" charset="0"/>
              </a:rPr>
              <a:t>          </a:t>
            </a:r>
            <a:r>
              <a:rPr lang="ro-RO" sz="1400" b="1" dirty="0" err="1">
                <a:solidFill>
                  <a:srgbClr val="000000"/>
                </a:solidFill>
                <a:latin typeface="Menlo-Regular" charset="0"/>
              </a:rPr>
              <a:t>valueFrom</a:t>
            </a:r>
            <a:r>
              <a:rPr lang="ro-RO" sz="1400" b="1" dirty="0">
                <a:solidFill>
                  <a:srgbClr val="000000"/>
                </a:solidFill>
                <a:latin typeface="Menlo-Regular" charset="0"/>
              </a:rPr>
              <a:t>:</a:t>
            </a:r>
          </a:p>
          <a:p>
            <a:r>
              <a:rPr lang="ro-RO" sz="1400" b="1" dirty="0">
                <a:solidFill>
                  <a:srgbClr val="000000"/>
                </a:solidFill>
                <a:latin typeface="Menlo-Regular" charset="0"/>
              </a:rPr>
              <a:t>            </a:t>
            </a:r>
            <a:r>
              <a:rPr lang="ro-RO" sz="1400" b="1" dirty="0" err="1">
                <a:solidFill>
                  <a:srgbClr val="000000"/>
                </a:solidFill>
                <a:latin typeface="Menlo-Regular" charset="0"/>
              </a:rPr>
              <a:t>configMapKeyRef</a:t>
            </a:r>
            <a:r>
              <a:rPr lang="ro-RO" sz="1400" b="1" dirty="0">
                <a:solidFill>
                  <a:srgbClr val="000000"/>
                </a:solidFill>
                <a:latin typeface="Menlo-Regular" charset="0"/>
              </a:rPr>
              <a:t>:</a:t>
            </a:r>
          </a:p>
          <a:p>
            <a:r>
              <a:rPr lang="hu-HU" sz="1400" b="1" dirty="0">
                <a:solidFill>
                  <a:srgbClr val="000000"/>
                </a:solidFill>
                <a:latin typeface="Menlo-Regular" charset="0"/>
              </a:rPr>
              <a:t>              </a:t>
            </a:r>
            <a:r>
              <a:rPr lang="hu-HU" sz="1400" b="1" dirty="0" err="1">
                <a:solidFill>
                  <a:srgbClr val="000000"/>
                </a:solidFill>
                <a:latin typeface="Menlo-Regular" charset="0"/>
              </a:rPr>
              <a:t>key</a:t>
            </a:r>
            <a:r>
              <a:rPr lang="hu-HU" sz="1400" b="1" dirty="0">
                <a:solidFill>
                  <a:srgbClr val="000000"/>
                </a:solidFill>
                <a:latin typeface="Menlo-Regular" charset="0"/>
              </a:rPr>
              <a:t>: config-</a:t>
            </a:r>
            <a:r>
              <a:rPr lang="hu-HU" sz="1400" b="1" dirty="0" err="1">
                <a:solidFill>
                  <a:srgbClr val="000000"/>
                </a:solidFill>
                <a:latin typeface="Menlo-Regular" charset="0"/>
              </a:rPr>
              <a:t>env</a:t>
            </a:r>
            <a:endParaRPr lang="hu-HU" sz="1400" b="1" dirty="0">
              <a:solidFill>
                <a:srgbClr val="000000"/>
              </a:solidFill>
              <a:latin typeface="Menlo-Regular" charset="0"/>
            </a:endParaRPr>
          </a:p>
          <a:p>
            <a:r>
              <a:rPr lang="de-DE" sz="1400" b="1" dirty="0">
                <a:solidFill>
                  <a:srgbClr val="000000"/>
                </a:solidFill>
                <a:latin typeface="Menlo-Regular" charset="0"/>
              </a:rPr>
              <a:t>              </a:t>
            </a:r>
            <a:r>
              <a:rPr lang="de-DE" sz="1400" b="1" dirty="0" err="1">
                <a:solidFill>
                  <a:srgbClr val="000000"/>
                </a:solidFill>
                <a:latin typeface="Menlo-Regular" charset="0"/>
              </a:rPr>
              <a:t>name</a:t>
            </a:r>
            <a:r>
              <a:rPr lang="de-DE" sz="1400" b="1" dirty="0">
                <a:solidFill>
                  <a:srgbClr val="000000"/>
                </a:solidFill>
                <a:latin typeface="Menlo-Regular" charset="0"/>
              </a:rPr>
              <a:t>: "${APP_NAME}"</a:t>
            </a:r>
          </a:p>
          <a:p>
            <a:r>
              <a:rPr lang="en-US" sz="1400" b="1" dirty="0">
                <a:solidFill>
                  <a:srgbClr val="000000"/>
                </a:solidFill>
                <a:latin typeface="Menlo-Regular" charset="0"/>
              </a:rPr>
              <a:t>        image: "${IMAGE_NAME}"</a:t>
            </a:r>
          </a:p>
          <a:p>
            <a:r>
              <a:rPr lang="en-US" sz="1400" b="1" dirty="0">
                <a:solidFill>
                  <a:srgbClr val="000000"/>
                </a:solidFill>
                <a:latin typeface="Menlo-Regular" charset="0"/>
              </a:rPr>
              <a:t>        imagePullPolicy: Always</a:t>
            </a:r>
          </a:p>
          <a:p>
            <a:r>
              <a:rPr lang="en-US" sz="1400" b="1" dirty="0">
                <a:solidFill>
                  <a:srgbClr val="000000"/>
                </a:solidFill>
                <a:latin typeface="Menlo-Regular" charset="0"/>
              </a:rPr>
              <a:t>        name: "${APP_NAME}"</a:t>
            </a:r>
          </a:p>
          <a:p>
            <a:r>
              <a:rPr lang="ro-RO" sz="1400" b="1" dirty="0">
                <a:solidFill>
                  <a:srgbClr val="000000"/>
                </a:solidFill>
                <a:latin typeface="Menlo-Regular" charset="0"/>
              </a:rPr>
              <a:t>        </a:t>
            </a:r>
            <a:r>
              <a:rPr lang="ro-RO" sz="1400" b="1" dirty="0" err="1">
                <a:solidFill>
                  <a:srgbClr val="000000"/>
                </a:solidFill>
                <a:latin typeface="Menlo-Regular" charset="0"/>
              </a:rPr>
              <a:t>ports</a:t>
            </a:r>
            <a:r>
              <a:rPr lang="ro-RO" sz="1400" b="1" dirty="0">
                <a:solidFill>
                  <a:srgbClr val="000000"/>
                </a:solidFill>
                <a:latin typeface="Menlo-Regular" charset="0"/>
              </a:rPr>
              <a:t>:</a:t>
            </a:r>
          </a:p>
          <a:p>
            <a:r>
              <a:rPr lang="de-DE" sz="1400" b="1" dirty="0">
                <a:solidFill>
                  <a:srgbClr val="000000"/>
                </a:solidFill>
                <a:latin typeface="Menlo-Regular" charset="0"/>
              </a:rPr>
              <a:t>        - </a:t>
            </a:r>
            <a:r>
              <a:rPr lang="de-DE" sz="1400" b="1" dirty="0" err="1">
                <a:solidFill>
                  <a:srgbClr val="000000"/>
                </a:solidFill>
                <a:latin typeface="Menlo-Regular" charset="0"/>
              </a:rPr>
              <a:t>containerPort</a:t>
            </a:r>
            <a:r>
              <a:rPr lang="de-DE" sz="1400" b="1" dirty="0">
                <a:solidFill>
                  <a:srgbClr val="000000"/>
                </a:solidFill>
                <a:latin typeface="Menlo-Regular" charset="0"/>
              </a:rPr>
              <a:t>: 8080</a:t>
            </a:r>
          </a:p>
          <a:p>
            <a:r>
              <a:rPr lang="ro-RO" sz="1400" b="1" dirty="0">
                <a:solidFill>
                  <a:srgbClr val="000000"/>
                </a:solidFill>
                <a:latin typeface="Menlo-Regular" charset="0"/>
              </a:rPr>
              <a:t>          protocol: TCP</a:t>
            </a:r>
          </a:p>
          <a:p>
            <a:r>
              <a:rPr lang="ro-RO" sz="1400" b="1" dirty="0">
                <a:solidFill>
                  <a:srgbClr val="000000"/>
                </a:solidFill>
                <a:latin typeface="Menlo-Regular" charset="0"/>
              </a:rPr>
              <a:t>      </a:t>
            </a:r>
            <a:r>
              <a:rPr lang="ro-RO" sz="1400" b="1" dirty="0" err="1">
                <a:solidFill>
                  <a:srgbClr val="000000"/>
                </a:solidFill>
                <a:latin typeface="Menlo-Regular" charset="0"/>
              </a:rPr>
              <a:t>restartPolicy</a:t>
            </a:r>
            <a:r>
              <a:rPr lang="ro-RO" sz="1400" b="1" dirty="0">
                <a:solidFill>
                  <a:srgbClr val="000000"/>
                </a:solidFill>
                <a:latin typeface="Menlo-Regular" charset="0"/>
              </a:rPr>
              <a:t>: </a:t>
            </a:r>
            <a:r>
              <a:rPr lang="ro-RO" sz="1400" b="1" dirty="0" err="1">
                <a:solidFill>
                  <a:srgbClr val="000000"/>
                </a:solidFill>
                <a:latin typeface="Menlo-Regular" charset="0"/>
              </a:rPr>
              <a:t>Always</a:t>
            </a:r>
            <a:endParaRPr lang="ro-RO" sz="1400" b="1" dirty="0">
              <a:solidFill>
                <a:srgbClr val="000000"/>
              </a:solidFill>
              <a:latin typeface="Menlo-Regular" charset="0"/>
            </a:endParaRPr>
          </a:p>
        </p:txBody>
      </p:sp>
      <p:sp>
        <p:nvSpPr>
          <p:cNvPr id="17" name="Oval 16" title="Section circle"/>
          <p:cNvSpPr/>
          <p:nvPr/>
        </p:nvSpPr>
        <p:spPr>
          <a:xfrm>
            <a:off x="11425365"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8" name="Oval 17" title="Section circle"/>
          <p:cNvSpPr/>
          <p:nvPr/>
        </p:nvSpPr>
        <p:spPr>
          <a:xfrm>
            <a:off x="11309477" y="279400"/>
            <a:ext cx="90488"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9" name="Oval 18" title="Section circle"/>
          <p:cNvSpPr/>
          <p:nvPr/>
        </p:nvSpPr>
        <p:spPr>
          <a:xfrm>
            <a:off x="11195177"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20" name="Oval 19" title="Section circle"/>
          <p:cNvSpPr/>
          <p:nvPr/>
        </p:nvSpPr>
        <p:spPr>
          <a:xfrm>
            <a:off x="11655553"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1" name="Oval 20" title="Section circle"/>
          <p:cNvSpPr/>
          <p:nvPr/>
        </p:nvSpPr>
        <p:spPr>
          <a:xfrm>
            <a:off x="11539665"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2" name="Oval 21" title="Section circle"/>
          <p:cNvSpPr/>
          <p:nvPr/>
        </p:nvSpPr>
        <p:spPr>
          <a:xfrm>
            <a:off x="11769853"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3" name="Oval 22" title="Section circle"/>
          <p:cNvSpPr/>
          <p:nvPr/>
        </p:nvSpPr>
        <p:spPr>
          <a:xfrm>
            <a:off x="11884153"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103446549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41</a:t>
            </a:fld>
            <a:r>
              <a:rPr lang="en-US" dirty="0" smtClean="0"/>
              <a:t> </a:t>
            </a:r>
            <a:endParaRPr lang="en-US" dirty="0"/>
          </a:p>
        </p:txBody>
      </p:sp>
      <p:sp>
        <p:nvSpPr>
          <p:cNvPr id="3" name="Text Placeholder 2"/>
          <p:cNvSpPr>
            <a:spLocks noGrp="1"/>
          </p:cNvSpPr>
          <p:nvPr>
            <p:ph type="body" sz="quarter" idx="13"/>
          </p:nvPr>
        </p:nvSpPr>
        <p:spPr>
          <a:xfrm>
            <a:off x="488897" y="1097705"/>
            <a:ext cx="5975403" cy="527895"/>
          </a:xfrm>
        </p:spPr>
        <p:txBody>
          <a:bodyPr/>
          <a:lstStyle/>
          <a:p>
            <a:r>
              <a:rPr lang="en-US" b="1" dirty="0"/>
              <a:t>cfgmap.tpl.yml</a:t>
            </a:r>
            <a:endParaRPr lang="en-US" sz="1400" b="1" dirty="0" smtClean="0">
              <a:solidFill>
                <a:schemeClr val="tx2"/>
              </a:solidFill>
            </a:endParaRPr>
          </a:p>
          <a:p>
            <a:pPr marL="285750" indent="-285750">
              <a:buFont typeface="Arial" charset="0"/>
              <a:buChar char="•"/>
            </a:pPr>
            <a:endParaRPr lang="en-US" sz="1400" dirty="0">
              <a:solidFill>
                <a:schemeClr val="tx2"/>
              </a:solidFill>
            </a:endParaRPr>
          </a:p>
          <a:p>
            <a:endParaRPr lang="en-US" sz="1400" dirty="0">
              <a:solidFill>
                <a:schemeClr val="tx2"/>
              </a:solidFill>
            </a:endParaRPr>
          </a:p>
        </p:txBody>
      </p:sp>
      <p:sp>
        <p:nvSpPr>
          <p:cNvPr id="4" name="Title 3"/>
          <p:cNvSpPr>
            <a:spLocks noGrp="1"/>
          </p:cNvSpPr>
          <p:nvPr>
            <p:ph type="title"/>
          </p:nvPr>
        </p:nvSpPr>
        <p:spPr/>
        <p:txBody>
          <a:bodyPr/>
          <a:lstStyle/>
          <a:p>
            <a:r>
              <a:rPr lang="en-US" dirty="0" smtClean="0"/>
              <a:t>AJSC6 Deployment</a:t>
            </a:r>
            <a:endParaRPr lang="en-US" dirty="0"/>
          </a:p>
        </p:txBody>
      </p:sp>
      <p:sp>
        <p:nvSpPr>
          <p:cNvPr id="8" name="Rectangle 7"/>
          <p:cNvSpPr/>
          <p:nvPr/>
        </p:nvSpPr>
        <p:spPr>
          <a:xfrm>
            <a:off x="8267699" y="6141268"/>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AJSC6 Deployment</a:t>
            </a:r>
          </a:p>
        </p:txBody>
      </p:sp>
      <p:sp>
        <p:nvSpPr>
          <p:cNvPr id="5" name="Rectangle 4"/>
          <p:cNvSpPr/>
          <p:nvPr/>
        </p:nvSpPr>
        <p:spPr>
          <a:xfrm>
            <a:off x="3378858" y="1548854"/>
            <a:ext cx="5286261" cy="1877437"/>
          </a:xfrm>
          <a:prstGeom prst="rect">
            <a:avLst/>
          </a:prstGeom>
        </p:spPr>
        <p:txBody>
          <a:bodyPr wrap="square">
            <a:spAutoFit/>
          </a:bodyPr>
          <a:lstStyle/>
          <a:p>
            <a:r>
              <a:rPr lang="en-US" sz="1400" b="1" dirty="0">
                <a:solidFill>
                  <a:srgbClr val="000000"/>
                </a:solidFill>
                <a:latin typeface="Menlo-Regular" charset="0"/>
              </a:rPr>
              <a:t>---</a:t>
            </a:r>
          </a:p>
          <a:p>
            <a:r>
              <a:rPr lang="en-US" sz="1400" b="1" dirty="0">
                <a:solidFill>
                  <a:srgbClr val="000000"/>
                </a:solidFill>
                <a:latin typeface="Menlo-Regular" charset="0"/>
              </a:rPr>
              <a:t>apiVersion: v1</a:t>
            </a:r>
          </a:p>
          <a:p>
            <a:r>
              <a:rPr lang="en-US" sz="1400" b="1" dirty="0">
                <a:solidFill>
                  <a:srgbClr val="000000"/>
                </a:solidFill>
                <a:latin typeface="Menlo-Regular" charset="0"/>
              </a:rPr>
              <a:t>kind: ConfigMap</a:t>
            </a:r>
          </a:p>
          <a:p>
            <a:r>
              <a:rPr lang="en-US" sz="1400" b="1" dirty="0">
                <a:solidFill>
                  <a:srgbClr val="000000"/>
                </a:solidFill>
                <a:latin typeface="Menlo-Regular" charset="0"/>
              </a:rPr>
              <a:t>metadata:</a:t>
            </a:r>
          </a:p>
          <a:p>
            <a:r>
              <a:rPr lang="en-US" sz="1400" b="1" dirty="0">
                <a:solidFill>
                  <a:srgbClr val="000000"/>
                </a:solidFill>
                <a:latin typeface="Menlo-Regular" charset="0"/>
              </a:rPr>
              <a:t>  name: "${APP_NAME}"</a:t>
            </a:r>
          </a:p>
          <a:p>
            <a:r>
              <a:rPr lang="en-US" sz="1400" b="1" dirty="0">
                <a:solidFill>
                  <a:srgbClr val="000000"/>
                </a:solidFill>
                <a:latin typeface="Menlo-Regular" charset="0"/>
              </a:rPr>
              <a:t>  namespace: "${APP_NS:-default}"</a:t>
            </a:r>
          </a:p>
          <a:p>
            <a:r>
              <a:rPr lang="en-US" sz="1400" b="1" dirty="0">
                <a:solidFill>
                  <a:srgbClr val="000000"/>
                </a:solidFill>
                <a:latin typeface="Menlo-Regular" charset="0"/>
              </a:rPr>
              <a:t>data:</a:t>
            </a:r>
          </a:p>
          <a:p>
            <a:r>
              <a:rPr lang="en-US" sz="1400" b="1" dirty="0">
                <a:solidFill>
                  <a:srgbClr val="000000"/>
                </a:solidFill>
                <a:latin typeface="Menlo-Regular" charset="0"/>
              </a:rPr>
              <a:t>  config-env: </a:t>
            </a:r>
            <a:r>
              <a:rPr lang="en-US" sz="1400" b="1" dirty="0" smtClean="0">
                <a:solidFill>
                  <a:srgbClr val="000000"/>
                </a:solidFill>
                <a:latin typeface="Menlo-Regular" charset="0"/>
              </a:rPr>
              <a:t>dev</a:t>
            </a:r>
            <a:r>
              <a:rPr lang="ro-RO" sz="1400" b="1" dirty="0" smtClean="0">
                <a:solidFill>
                  <a:srgbClr val="000000"/>
                </a:solidFill>
                <a:latin typeface="Menlo-Regular" charset="0"/>
              </a:rPr>
              <a:t>   </a:t>
            </a:r>
            <a:r>
              <a:rPr lang="ro-RO" dirty="0" smtClean="0">
                <a:solidFill>
                  <a:srgbClr val="000000"/>
                </a:solidFill>
                <a:latin typeface="Menlo-Regular" charset="0"/>
              </a:rPr>
              <a:t>   </a:t>
            </a:r>
            <a:endParaRPr lang="ro-RO" dirty="0">
              <a:solidFill>
                <a:srgbClr val="000000"/>
              </a:solidFill>
              <a:latin typeface="Menlo-Regular" charset="0"/>
            </a:endParaRPr>
          </a:p>
        </p:txBody>
      </p:sp>
      <p:sp>
        <p:nvSpPr>
          <p:cNvPr id="12" name="Oval 11" title="Section circle"/>
          <p:cNvSpPr/>
          <p:nvPr/>
        </p:nvSpPr>
        <p:spPr>
          <a:xfrm>
            <a:off x="11425365"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7" name="Oval 16" title="Section circle"/>
          <p:cNvSpPr/>
          <p:nvPr/>
        </p:nvSpPr>
        <p:spPr>
          <a:xfrm>
            <a:off x="11309477" y="279400"/>
            <a:ext cx="90488"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8" name="Oval 17" title="Section circle"/>
          <p:cNvSpPr/>
          <p:nvPr/>
        </p:nvSpPr>
        <p:spPr>
          <a:xfrm>
            <a:off x="11195177"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9" name="Oval 18" title="Section circle"/>
          <p:cNvSpPr/>
          <p:nvPr/>
        </p:nvSpPr>
        <p:spPr>
          <a:xfrm>
            <a:off x="11655553"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0" name="Oval 19" title="Section circle"/>
          <p:cNvSpPr/>
          <p:nvPr/>
        </p:nvSpPr>
        <p:spPr>
          <a:xfrm>
            <a:off x="11539665" y="279400"/>
            <a:ext cx="90488"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1" name="Oval 20" title="Section circle"/>
          <p:cNvSpPr/>
          <p:nvPr/>
        </p:nvSpPr>
        <p:spPr>
          <a:xfrm>
            <a:off x="11769853"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2" name="Oval 21" title="Section circle"/>
          <p:cNvSpPr/>
          <p:nvPr/>
        </p:nvSpPr>
        <p:spPr>
          <a:xfrm>
            <a:off x="11884153"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117431570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42</a:t>
            </a:fld>
            <a:r>
              <a:rPr lang="en-US" dirty="0" smtClean="0"/>
              <a:t> </a:t>
            </a:r>
            <a:endParaRPr lang="en-US" dirty="0"/>
          </a:p>
        </p:txBody>
      </p:sp>
      <p:sp>
        <p:nvSpPr>
          <p:cNvPr id="3" name="Text Placeholder 2"/>
          <p:cNvSpPr>
            <a:spLocks noGrp="1"/>
          </p:cNvSpPr>
          <p:nvPr>
            <p:ph type="body" sz="quarter" idx="13"/>
          </p:nvPr>
        </p:nvSpPr>
        <p:spPr>
          <a:xfrm>
            <a:off x="488897" y="1097705"/>
            <a:ext cx="5975403" cy="527895"/>
          </a:xfrm>
        </p:spPr>
        <p:txBody>
          <a:bodyPr/>
          <a:lstStyle/>
          <a:p>
            <a:r>
              <a:rPr lang="en-US" b="1" dirty="0" smtClean="0"/>
              <a:t>svc.tpl.yml</a:t>
            </a:r>
            <a:endParaRPr lang="en-US" sz="1400" b="1" dirty="0" smtClean="0">
              <a:solidFill>
                <a:schemeClr val="tx2"/>
              </a:solidFill>
            </a:endParaRPr>
          </a:p>
          <a:p>
            <a:pPr marL="285750" indent="-285750">
              <a:buFont typeface="Arial" charset="0"/>
              <a:buChar char="•"/>
            </a:pPr>
            <a:endParaRPr lang="en-US" sz="1400" dirty="0">
              <a:solidFill>
                <a:schemeClr val="tx2"/>
              </a:solidFill>
            </a:endParaRPr>
          </a:p>
          <a:p>
            <a:endParaRPr lang="en-US" sz="1400" dirty="0">
              <a:solidFill>
                <a:schemeClr val="tx2"/>
              </a:solidFill>
            </a:endParaRPr>
          </a:p>
        </p:txBody>
      </p:sp>
      <p:sp>
        <p:nvSpPr>
          <p:cNvPr id="4" name="Title 3"/>
          <p:cNvSpPr>
            <a:spLocks noGrp="1"/>
          </p:cNvSpPr>
          <p:nvPr>
            <p:ph type="title"/>
          </p:nvPr>
        </p:nvSpPr>
        <p:spPr/>
        <p:txBody>
          <a:bodyPr/>
          <a:lstStyle/>
          <a:p>
            <a:r>
              <a:rPr lang="en-US" dirty="0" smtClean="0"/>
              <a:t>AJSC6 Deployment</a:t>
            </a:r>
            <a:endParaRPr lang="en-US" dirty="0"/>
          </a:p>
        </p:txBody>
      </p:sp>
      <p:sp>
        <p:nvSpPr>
          <p:cNvPr id="8" name="Rectangle 7"/>
          <p:cNvSpPr/>
          <p:nvPr/>
        </p:nvSpPr>
        <p:spPr>
          <a:xfrm>
            <a:off x="8267699" y="6141268"/>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AJSC6 Deployment</a:t>
            </a:r>
          </a:p>
        </p:txBody>
      </p:sp>
      <p:sp>
        <p:nvSpPr>
          <p:cNvPr id="5" name="Rectangle 4"/>
          <p:cNvSpPr/>
          <p:nvPr/>
        </p:nvSpPr>
        <p:spPr>
          <a:xfrm>
            <a:off x="3378853" y="1361652"/>
            <a:ext cx="5286261" cy="4185761"/>
          </a:xfrm>
          <a:prstGeom prst="rect">
            <a:avLst/>
          </a:prstGeom>
        </p:spPr>
        <p:txBody>
          <a:bodyPr wrap="square">
            <a:spAutoFit/>
          </a:bodyPr>
          <a:lstStyle/>
          <a:p>
            <a:r>
              <a:rPr lang="ro-RO" sz="1400" b="1" dirty="0">
                <a:solidFill>
                  <a:srgbClr val="000000"/>
                </a:solidFill>
                <a:latin typeface="Menlo-Regular" charset="0"/>
              </a:rPr>
              <a:t>---</a:t>
            </a:r>
          </a:p>
          <a:p>
            <a:r>
              <a:rPr lang="ro-RO" sz="1400" b="1" dirty="0" err="1">
                <a:solidFill>
                  <a:srgbClr val="000000"/>
                </a:solidFill>
                <a:latin typeface="Menlo-Regular" charset="0"/>
              </a:rPr>
              <a:t>apiVersion</a:t>
            </a:r>
            <a:r>
              <a:rPr lang="ro-RO" sz="1400" b="1" dirty="0">
                <a:solidFill>
                  <a:srgbClr val="000000"/>
                </a:solidFill>
                <a:latin typeface="Menlo-Regular" charset="0"/>
              </a:rPr>
              <a:t>: v1</a:t>
            </a:r>
          </a:p>
          <a:p>
            <a:r>
              <a:rPr lang="ro-RO" sz="1400" b="1" dirty="0" err="1">
                <a:solidFill>
                  <a:srgbClr val="000000"/>
                </a:solidFill>
                <a:latin typeface="Menlo-Regular" charset="0"/>
              </a:rPr>
              <a:t>kind</a:t>
            </a:r>
            <a:r>
              <a:rPr lang="ro-RO" sz="1400" b="1" dirty="0">
                <a:solidFill>
                  <a:srgbClr val="000000"/>
                </a:solidFill>
                <a:latin typeface="Menlo-Regular" charset="0"/>
              </a:rPr>
              <a:t>: Service</a:t>
            </a:r>
          </a:p>
          <a:p>
            <a:r>
              <a:rPr lang="ro-RO" sz="1400" b="1" dirty="0" err="1">
                <a:solidFill>
                  <a:srgbClr val="000000"/>
                </a:solidFill>
                <a:latin typeface="Menlo-Regular" charset="0"/>
              </a:rPr>
              <a:t>metadata</a:t>
            </a:r>
            <a:r>
              <a:rPr lang="ro-RO" sz="1400" b="1" dirty="0">
                <a:solidFill>
                  <a:srgbClr val="000000"/>
                </a:solidFill>
                <a:latin typeface="Menlo-Regular" charset="0"/>
              </a:rPr>
              <a:t>:</a:t>
            </a:r>
          </a:p>
          <a:p>
            <a:r>
              <a:rPr lang="ro-RO" sz="1400" b="1" dirty="0">
                <a:solidFill>
                  <a:srgbClr val="000000"/>
                </a:solidFill>
                <a:latin typeface="Menlo-Regular" charset="0"/>
              </a:rPr>
              <a:t>  </a:t>
            </a:r>
            <a:r>
              <a:rPr lang="ro-RO" sz="1400" b="1" dirty="0" err="1">
                <a:solidFill>
                  <a:srgbClr val="000000"/>
                </a:solidFill>
                <a:latin typeface="Menlo-Regular" charset="0"/>
              </a:rPr>
              <a:t>name</a:t>
            </a:r>
            <a:r>
              <a:rPr lang="ro-RO" sz="1400" b="1" dirty="0">
                <a:solidFill>
                  <a:srgbClr val="000000"/>
                </a:solidFill>
                <a:latin typeface="Menlo-Regular" charset="0"/>
              </a:rPr>
              <a:t>: "${APP_NAME}"</a:t>
            </a:r>
          </a:p>
          <a:p>
            <a:r>
              <a:rPr lang="ro-RO" sz="1400" b="1" dirty="0">
                <a:solidFill>
                  <a:srgbClr val="000000"/>
                </a:solidFill>
                <a:latin typeface="Menlo-Regular" charset="0"/>
              </a:rPr>
              <a:t>  </a:t>
            </a:r>
            <a:r>
              <a:rPr lang="ro-RO" sz="1400" b="1" dirty="0" err="1">
                <a:solidFill>
                  <a:srgbClr val="000000"/>
                </a:solidFill>
                <a:latin typeface="Menlo-Regular" charset="0"/>
              </a:rPr>
              <a:t>namespace</a:t>
            </a:r>
            <a:r>
              <a:rPr lang="ro-RO" sz="1400" b="1" dirty="0">
                <a:solidFill>
                  <a:srgbClr val="000000"/>
                </a:solidFill>
                <a:latin typeface="Menlo-Regular" charset="0"/>
              </a:rPr>
              <a:t>: "${APP_NS}"</a:t>
            </a:r>
          </a:p>
          <a:p>
            <a:r>
              <a:rPr lang="ro-RO" sz="1400" b="1" dirty="0">
                <a:solidFill>
                  <a:srgbClr val="000000"/>
                </a:solidFill>
                <a:latin typeface="Menlo-Regular" charset="0"/>
              </a:rPr>
              <a:t>  </a:t>
            </a:r>
            <a:r>
              <a:rPr lang="ro-RO" sz="1400" b="1" dirty="0" err="1">
                <a:solidFill>
                  <a:srgbClr val="000000"/>
                </a:solidFill>
                <a:latin typeface="Menlo-Regular" charset="0"/>
              </a:rPr>
              <a:t>labels</a:t>
            </a:r>
            <a:r>
              <a:rPr lang="ro-RO" sz="1400" b="1" dirty="0">
                <a:solidFill>
                  <a:srgbClr val="000000"/>
                </a:solidFill>
                <a:latin typeface="Menlo-Regular" charset="0"/>
              </a:rPr>
              <a:t>:</a:t>
            </a:r>
          </a:p>
          <a:p>
            <a:r>
              <a:rPr lang="ro-RO" sz="1400" b="1" dirty="0">
                <a:solidFill>
                  <a:srgbClr val="000000"/>
                </a:solidFill>
                <a:latin typeface="Menlo-Regular" charset="0"/>
              </a:rPr>
              <a:t>    </a:t>
            </a:r>
            <a:r>
              <a:rPr lang="ro-RO" sz="1400" b="1" dirty="0" err="1">
                <a:solidFill>
                  <a:srgbClr val="000000"/>
                </a:solidFill>
                <a:latin typeface="Menlo-Regular" charset="0"/>
              </a:rPr>
              <a:t>app</a:t>
            </a:r>
            <a:r>
              <a:rPr lang="ro-RO" sz="1400" b="1" dirty="0">
                <a:solidFill>
                  <a:srgbClr val="000000"/>
                </a:solidFill>
                <a:latin typeface="Menlo-Regular" charset="0"/>
              </a:rPr>
              <a:t>: "${APP_NAME}"</a:t>
            </a:r>
          </a:p>
          <a:p>
            <a:r>
              <a:rPr lang="ro-RO" sz="1400" b="1" dirty="0">
                <a:solidFill>
                  <a:srgbClr val="000000"/>
                </a:solidFill>
                <a:latin typeface="Menlo-Regular" charset="0"/>
              </a:rPr>
              <a:t>    </a:t>
            </a:r>
            <a:r>
              <a:rPr lang="ro-RO" sz="1400" b="1" dirty="0" err="1">
                <a:solidFill>
                  <a:srgbClr val="000000"/>
                </a:solidFill>
                <a:latin typeface="Menlo-Regular" charset="0"/>
              </a:rPr>
              <a:t>version</a:t>
            </a:r>
            <a:r>
              <a:rPr lang="ro-RO" sz="1400" b="1" dirty="0">
                <a:solidFill>
                  <a:srgbClr val="000000"/>
                </a:solidFill>
                <a:latin typeface="Menlo-Regular" charset="0"/>
              </a:rPr>
              <a:t>: "${VERSION:-0.0.1}"</a:t>
            </a:r>
          </a:p>
          <a:p>
            <a:r>
              <a:rPr lang="ro-RO" sz="1400" b="1" dirty="0" err="1">
                <a:solidFill>
                  <a:srgbClr val="000000"/>
                </a:solidFill>
                <a:latin typeface="Menlo-Regular" charset="0"/>
              </a:rPr>
              <a:t>spec</a:t>
            </a:r>
            <a:r>
              <a:rPr lang="ro-RO" sz="1400" b="1" dirty="0">
                <a:solidFill>
                  <a:srgbClr val="000000"/>
                </a:solidFill>
                <a:latin typeface="Menlo-Regular" charset="0"/>
              </a:rPr>
              <a:t>:</a:t>
            </a:r>
          </a:p>
          <a:p>
            <a:r>
              <a:rPr lang="ro-RO" sz="1400" b="1" dirty="0">
                <a:solidFill>
                  <a:srgbClr val="000000"/>
                </a:solidFill>
                <a:latin typeface="Menlo-Regular" charset="0"/>
              </a:rPr>
              <a:t>  </a:t>
            </a:r>
            <a:r>
              <a:rPr lang="ro-RO" sz="1400" b="1" dirty="0" err="1">
                <a:solidFill>
                  <a:srgbClr val="000000"/>
                </a:solidFill>
                <a:latin typeface="Menlo-Regular" charset="0"/>
              </a:rPr>
              <a:t>type</a:t>
            </a:r>
            <a:r>
              <a:rPr lang="ro-RO" sz="1400" b="1" dirty="0">
                <a:solidFill>
                  <a:srgbClr val="000000"/>
                </a:solidFill>
                <a:latin typeface="Menlo-Regular" charset="0"/>
              </a:rPr>
              <a:t>: </a:t>
            </a:r>
            <a:r>
              <a:rPr lang="ro-RO" sz="1400" b="1" dirty="0" err="1">
                <a:solidFill>
                  <a:srgbClr val="000000"/>
                </a:solidFill>
                <a:latin typeface="Menlo-Regular" charset="0"/>
              </a:rPr>
              <a:t>NodePort</a:t>
            </a:r>
            <a:endParaRPr lang="ro-RO" sz="1400" b="1" dirty="0">
              <a:solidFill>
                <a:srgbClr val="000000"/>
              </a:solidFill>
              <a:latin typeface="Menlo-Regular" charset="0"/>
            </a:endParaRPr>
          </a:p>
          <a:p>
            <a:r>
              <a:rPr lang="ro-RO" sz="1400" b="1" dirty="0">
                <a:solidFill>
                  <a:srgbClr val="000000"/>
                </a:solidFill>
                <a:latin typeface="Menlo-Regular" charset="0"/>
              </a:rPr>
              <a:t>  </a:t>
            </a:r>
            <a:r>
              <a:rPr lang="ro-RO" sz="1400" b="1" dirty="0" err="1">
                <a:solidFill>
                  <a:srgbClr val="000000"/>
                </a:solidFill>
                <a:latin typeface="Menlo-Regular" charset="0"/>
              </a:rPr>
              <a:t>ports</a:t>
            </a:r>
            <a:r>
              <a:rPr lang="ro-RO" sz="1400" b="1" dirty="0">
                <a:solidFill>
                  <a:srgbClr val="000000"/>
                </a:solidFill>
                <a:latin typeface="Menlo-Regular" charset="0"/>
              </a:rPr>
              <a:t>:</a:t>
            </a:r>
          </a:p>
          <a:p>
            <a:r>
              <a:rPr lang="ro-RO" sz="1400" b="1" dirty="0">
                <a:solidFill>
                  <a:srgbClr val="000000"/>
                </a:solidFill>
                <a:latin typeface="Menlo-Regular" charset="0"/>
              </a:rPr>
              <a:t>  - </a:t>
            </a:r>
            <a:r>
              <a:rPr lang="ro-RO" sz="1400" b="1" dirty="0" err="1">
                <a:solidFill>
                  <a:srgbClr val="000000"/>
                </a:solidFill>
                <a:latin typeface="Menlo-Regular" charset="0"/>
              </a:rPr>
              <a:t>name</a:t>
            </a:r>
            <a:r>
              <a:rPr lang="ro-RO" sz="1400" b="1" dirty="0">
                <a:solidFill>
                  <a:srgbClr val="000000"/>
                </a:solidFill>
                <a:latin typeface="Menlo-Regular" charset="0"/>
              </a:rPr>
              <a:t>: </a:t>
            </a:r>
            <a:r>
              <a:rPr lang="ro-RO" sz="1400" b="1" dirty="0" err="1">
                <a:solidFill>
                  <a:srgbClr val="000000"/>
                </a:solidFill>
                <a:latin typeface="Menlo-Regular" charset="0"/>
              </a:rPr>
              <a:t>http</a:t>
            </a:r>
            <a:endParaRPr lang="ro-RO" sz="1400" b="1" dirty="0">
              <a:solidFill>
                <a:srgbClr val="000000"/>
              </a:solidFill>
              <a:latin typeface="Menlo-Regular" charset="0"/>
            </a:endParaRPr>
          </a:p>
          <a:p>
            <a:r>
              <a:rPr lang="ro-RO" sz="1400" b="1" dirty="0">
                <a:solidFill>
                  <a:srgbClr val="000000"/>
                </a:solidFill>
                <a:latin typeface="Menlo-Regular" charset="0"/>
              </a:rPr>
              <a:t>    port: 80</a:t>
            </a:r>
          </a:p>
          <a:p>
            <a:r>
              <a:rPr lang="ro-RO" sz="1400" b="1" dirty="0">
                <a:solidFill>
                  <a:srgbClr val="000000"/>
                </a:solidFill>
                <a:latin typeface="Menlo-Regular" charset="0"/>
              </a:rPr>
              <a:t>    protocol: TCP</a:t>
            </a:r>
          </a:p>
          <a:p>
            <a:r>
              <a:rPr lang="ro-RO" sz="1400" b="1" dirty="0">
                <a:solidFill>
                  <a:srgbClr val="000000"/>
                </a:solidFill>
                <a:latin typeface="Menlo-Regular" charset="0"/>
              </a:rPr>
              <a:t>    </a:t>
            </a:r>
            <a:r>
              <a:rPr lang="ro-RO" sz="1400" b="1" dirty="0" err="1">
                <a:solidFill>
                  <a:srgbClr val="000000"/>
                </a:solidFill>
                <a:latin typeface="Menlo-Regular" charset="0"/>
              </a:rPr>
              <a:t>targetPort</a:t>
            </a:r>
            <a:r>
              <a:rPr lang="ro-RO" sz="1400" b="1" dirty="0">
                <a:solidFill>
                  <a:srgbClr val="000000"/>
                </a:solidFill>
                <a:latin typeface="Menlo-Regular" charset="0"/>
              </a:rPr>
              <a:t>: 8080</a:t>
            </a:r>
          </a:p>
          <a:p>
            <a:r>
              <a:rPr lang="ro-RO" sz="1400" b="1" dirty="0">
                <a:solidFill>
                  <a:srgbClr val="000000"/>
                </a:solidFill>
                <a:latin typeface="Menlo-Regular" charset="0"/>
              </a:rPr>
              <a:t>  selector:</a:t>
            </a:r>
          </a:p>
          <a:p>
            <a:r>
              <a:rPr lang="ro-RO" sz="1400" b="1" dirty="0">
                <a:solidFill>
                  <a:srgbClr val="000000"/>
                </a:solidFill>
                <a:latin typeface="Menlo-Regular" charset="0"/>
              </a:rPr>
              <a:t>    </a:t>
            </a:r>
            <a:r>
              <a:rPr lang="ro-RO" sz="1400" b="1" dirty="0" err="1">
                <a:solidFill>
                  <a:srgbClr val="000000"/>
                </a:solidFill>
                <a:latin typeface="Menlo-Regular" charset="0"/>
              </a:rPr>
              <a:t>app</a:t>
            </a:r>
            <a:r>
              <a:rPr lang="ro-RO" sz="1400" b="1" dirty="0">
                <a:solidFill>
                  <a:srgbClr val="000000"/>
                </a:solidFill>
                <a:latin typeface="Menlo-Regular" charset="0"/>
              </a:rPr>
              <a:t>: "${APP_NAME}"</a:t>
            </a:r>
          </a:p>
          <a:p>
            <a:r>
              <a:rPr lang="ro-RO" sz="1400" b="1" dirty="0">
                <a:solidFill>
                  <a:srgbClr val="000000"/>
                </a:solidFill>
                <a:latin typeface="Menlo-Regular" charset="0"/>
              </a:rPr>
              <a:t>    </a:t>
            </a:r>
            <a:r>
              <a:rPr lang="ro-RO" sz="1400" b="1" dirty="0" err="1">
                <a:solidFill>
                  <a:srgbClr val="000000"/>
                </a:solidFill>
                <a:latin typeface="Menlo-Regular" charset="0"/>
              </a:rPr>
              <a:t>version</a:t>
            </a:r>
            <a:r>
              <a:rPr lang="ro-RO" sz="1400" b="1" dirty="0">
                <a:solidFill>
                  <a:srgbClr val="000000"/>
                </a:solidFill>
                <a:latin typeface="Menlo-Regular" charset="0"/>
              </a:rPr>
              <a:t>: "${VERSION:-0.0.1}"</a:t>
            </a:r>
          </a:p>
        </p:txBody>
      </p:sp>
      <p:sp>
        <p:nvSpPr>
          <p:cNvPr id="12" name="Oval 11" title="Section circle"/>
          <p:cNvSpPr/>
          <p:nvPr/>
        </p:nvSpPr>
        <p:spPr>
          <a:xfrm>
            <a:off x="11425365"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7" name="Oval 16" title="Section circle"/>
          <p:cNvSpPr/>
          <p:nvPr/>
        </p:nvSpPr>
        <p:spPr>
          <a:xfrm>
            <a:off x="11309477" y="279400"/>
            <a:ext cx="90488"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8" name="Oval 17" title="Section circle"/>
          <p:cNvSpPr/>
          <p:nvPr/>
        </p:nvSpPr>
        <p:spPr>
          <a:xfrm>
            <a:off x="11195177"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9" name="Oval 18" title="Section circle"/>
          <p:cNvSpPr/>
          <p:nvPr/>
        </p:nvSpPr>
        <p:spPr>
          <a:xfrm>
            <a:off x="11655553"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0" name="Oval 19" title="Section circle"/>
          <p:cNvSpPr/>
          <p:nvPr/>
        </p:nvSpPr>
        <p:spPr>
          <a:xfrm>
            <a:off x="11539665" y="279400"/>
            <a:ext cx="90488"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1" name="Oval 20" title="Section circle"/>
          <p:cNvSpPr/>
          <p:nvPr/>
        </p:nvSpPr>
        <p:spPr>
          <a:xfrm>
            <a:off x="11769853"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2" name="Oval 21" title="Section circle"/>
          <p:cNvSpPr/>
          <p:nvPr/>
        </p:nvSpPr>
        <p:spPr>
          <a:xfrm>
            <a:off x="11884153"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186863697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43</a:t>
            </a:fld>
            <a:r>
              <a:rPr lang="en-US" dirty="0" smtClean="0"/>
              <a:t> </a:t>
            </a:r>
            <a:endParaRPr lang="en-US" dirty="0"/>
          </a:p>
        </p:txBody>
      </p:sp>
      <p:sp>
        <p:nvSpPr>
          <p:cNvPr id="3" name="Text Placeholder 2"/>
          <p:cNvSpPr>
            <a:spLocks noGrp="1"/>
          </p:cNvSpPr>
          <p:nvPr>
            <p:ph type="body" sz="quarter" idx="13"/>
          </p:nvPr>
        </p:nvSpPr>
        <p:spPr>
          <a:xfrm>
            <a:off x="482601" y="1097705"/>
            <a:ext cx="5905500" cy="4439495"/>
          </a:xfrm>
        </p:spPr>
        <p:txBody>
          <a:bodyPr/>
          <a:lstStyle/>
          <a:p>
            <a:r>
              <a:rPr lang="en-US" dirty="0" smtClean="0"/>
              <a:t>AT&amp;T Eco – AJSC6 Kubernetes </a:t>
            </a:r>
          </a:p>
          <a:p>
            <a:endParaRPr lang="en-US" sz="1400" dirty="0" smtClean="0">
              <a:solidFill>
                <a:schemeClr val="tx2"/>
              </a:solidFill>
            </a:endParaRPr>
          </a:p>
          <a:p>
            <a:pPr lvl="1"/>
            <a:r>
              <a:rPr lang="en-US" dirty="0"/>
              <a:t>Upon successful </a:t>
            </a:r>
            <a:r>
              <a:rPr lang="en-US" dirty="0" smtClean="0"/>
              <a:t>pipeline, </a:t>
            </a:r>
            <a:r>
              <a:rPr lang="en-US" dirty="0"/>
              <a:t>the following topology will be added to </a:t>
            </a:r>
            <a:r>
              <a:rPr lang="en-US" dirty="0" smtClean="0"/>
              <a:t>the Kubernetes cluster:</a:t>
            </a:r>
            <a:endParaRPr lang="en-US" dirty="0"/>
          </a:p>
          <a:p>
            <a:pPr lvl="2" algn="r"/>
            <a:r>
              <a:rPr lang="en-US" dirty="0"/>
              <a:t>New service listening on port </a:t>
            </a:r>
            <a:r>
              <a:rPr lang="en-US" dirty="0" smtClean="0"/>
              <a:t>80</a:t>
            </a:r>
          </a:p>
          <a:p>
            <a:pPr marL="0" lvl="2" indent="0" algn="r">
              <a:buNone/>
            </a:pPr>
            <a:r>
              <a:rPr lang="en-US" sz="2400" dirty="0" smtClean="0"/>
              <a:t> </a:t>
            </a:r>
            <a:endParaRPr lang="en-US" sz="2400" dirty="0"/>
          </a:p>
          <a:p>
            <a:pPr lvl="2" algn="r"/>
            <a:r>
              <a:rPr lang="en-US" dirty="0"/>
              <a:t>A Replication set of 2 pods</a:t>
            </a:r>
          </a:p>
          <a:p>
            <a:pPr marL="0" lvl="2" indent="0" algn="r">
              <a:buNone/>
            </a:pPr>
            <a:endParaRPr lang="en-US" sz="2400" dirty="0"/>
          </a:p>
          <a:p>
            <a:pPr lvl="2" algn="r"/>
            <a:r>
              <a:rPr lang="en-US" dirty="0" smtClean="0"/>
              <a:t>2 </a:t>
            </a:r>
            <a:r>
              <a:rPr lang="en-US" dirty="0"/>
              <a:t>pods </a:t>
            </a:r>
          </a:p>
          <a:p>
            <a:pPr lvl="2" algn="r"/>
            <a:endParaRPr lang="en-US" dirty="0" smtClean="0"/>
          </a:p>
          <a:p>
            <a:pPr lvl="2" algn="r"/>
            <a:r>
              <a:rPr lang="en-US" dirty="0" smtClean="0"/>
              <a:t>Shared </a:t>
            </a:r>
            <a:r>
              <a:rPr lang="en-US" dirty="0"/>
              <a:t>ConfigMap</a:t>
            </a:r>
          </a:p>
          <a:p>
            <a:pPr marL="285750" indent="-285750">
              <a:buFont typeface="Arial" charset="0"/>
              <a:buChar char="•"/>
            </a:pPr>
            <a:endParaRPr lang="en-US" sz="2000" dirty="0">
              <a:solidFill>
                <a:schemeClr val="tx2"/>
              </a:solidFill>
            </a:endParaRPr>
          </a:p>
          <a:p>
            <a:pPr marL="285750" indent="-285750">
              <a:buFont typeface="Arial" charset="0"/>
              <a:buChar char="•"/>
            </a:pPr>
            <a:endParaRPr lang="en-US" sz="2000" dirty="0">
              <a:solidFill>
                <a:schemeClr val="tx2"/>
              </a:solidFill>
            </a:endParaRPr>
          </a:p>
        </p:txBody>
      </p:sp>
      <p:sp>
        <p:nvSpPr>
          <p:cNvPr id="4" name="Title 3"/>
          <p:cNvSpPr>
            <a:spLocks noGrp="1"/>
          </p:cNvSpPr>
          <p:nvPr>
            <p:ph type="title"/>
          </p:nvPr>
        </p:nvSpPr>
        <p:spPr/>
        <p:txBody>
          <a:bodyPr/>
          <a:lstStyle/>
          <a:p>
            <a:r>
              <a:rPr lang="en-US" dirty="0" smtClean="0"/>
              <a:t>AJSC6 Deployment</a:t>
            </a:r>
            <a:endParaRPr lang="en-US" dirty="0"/>
          </a:p>
        </p:txBody>
      </p:sp>
      <p:grpSp>
        <p:nvGrpSpPr>
          <p:cNvPr id="5" name="Group 4"/>
          <p:cNvGrpSpPr/>
          <p:nvPr/>
        </p:nvGrpSpPr>
        <p:grpSpPr>
          <a:xfrm>
            <a:off x="6610477" y="2186574"/>
            <a:ext cx="4699000" cy="2660112"/>
            <a:chOff x="1765300" y="3091833"/>
            <a:chExt cx="4699000" cy="2660112"/>
          </a:xfrm>
        </p:grpSpPr>
        <p:sp>
          <p:nvSpPr>
            <p:cNvPr id="8" name="Rounded Rectangle 7"/>
            <p:cNvSpPr/>
            <p:nvPr/>
          </p:nvSpPr>
          <p:spPr>
            <a:xfrm>
              <a:off x="1765300" y="5225434"/>
              <a:ext cx="4699000" cy="526511"/>
            </a:xfrm>
            <a:prstGeom prst="round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Config Map</a:t>
              </a:r>
              <a:endParaRPr lang="en-US" dirty="0"/>
            </a:p>
          </p:txBody>
        </p:sp>
        <p:sp>
          <p:nvSpPr>
            <p:cNvPr id="9" name="Rounded Rectangle 8"/>
            <p:cNvSpPr/>
            <p:nvPr/>
          </p:nvSpPr>
          <p:spPr>
            <a:xfrm>
              <a:off x="1765300" y="4514234"/>
              <a:ext cx="2387600" cy="576081"/>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Pod #1</a:t>
              </a:r>
              <a:endParaRPr lang="en-US" dirty="0"/>
            </a:p>
          </p:txBody>
        </p:sp>
        <p:sp>
          <p:nvSpPr>
            <p:cNvPr id="13" name="Rounded Rectangle 12"/>
            <p:cNvSpPr/>
            <p:nvPr/>
          </p:nvSpPr>
          <p:spPr>
            <a:xfrm>
              <a:off x="4254500" y="4514233"/>
              <a:ext cx="2209800" cy="576081"/>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Pod #2</a:t>
              </a:r>
              <a:endParaRPr lang="en-US" dirty="0"/>
            </a:p>
          </p:txBody>
        </p:sp>
        <p:sp>
          <p:nvSpPr>
            <p:cNvPr id="22" name="Rounded Rectangle 21"/>
            <p:cNvSpPr/>
            <p:nvPr/>
          </p:nvSpPr>
          <p:spPr>
            <a:xfrm>
              <a:off x="1765300" y="3803034"/>
              <a:ext cx="4699000" cy="576081"/>
            </a:xfrm>
            <a:prstGeom prst="round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Replica set</a:t>
              </a:r>
              <a:endParaRPr lang="en-US" dirty="0"/>
            </a:p>
          </p:txBody>
        </p:sp>
        <p:sp>
          <p:nvSpPr>
            <p:cNvPr id="26" name="Rounded Rectangle 25"/>
            <p:cNvSpPr/>
            <p:nvPr/>
          </p:nvSpPr>
          <p:spPr>
            <a:xfrm>
              <a:off x="1765300" y="3091833"/>
              <a:ext cx="4699000" cy="576081"/>
            </a:xfrm>
            <a:prstGeom prst="round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b="1" dirty="0" smtClean="0">
                  <a:solidFill>
                    <a:schemeClr val="tx2"/>
                  </a:solidFill>
                </a:rPr>
                <a:t>Service</a:t>
              </a:r>
              <a:endParaRPr lang="en-US" b="1" dirty="0">
                <a:solidFill>
                  <a:schemeClr val="tx2"/>
                </a:solidFill>
              </a:endParaRPr>
            </a:p>
          </p:txBody>
        </p:sp>
      </p:grpSp>
      <p:sp>
        <p:nvSpPr>
          <p:cNvPr id="14" name="Rectangle 13"/>
          <p:cNvSpPr/>
          <p:nvPr/>
        </p:nvSpPr>
        <p:spPr>
          <a:xfrm>
            <a:off x="8267699" y="6141268"/>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AJSC6 Deployment</a:t>
            </a:r>
          </a:p>
        </p:txBody>
      </p:sp>
      <p:sp>
        <p:nvSpPr>
          <p:cNvPr id="20" name="Oval 19" title="Section circle"/>
          <p:cNvSpPr/>
          <p:nvPr/>
        </p:nvSpPr>
        <p:spPr>
          <a:xfrm>
            <a:off x="11425365"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1" name="Oval 20" title="Section circle"/>
          <p:cNvSpPr/>
          <p:nvPr/>
        </p:nvSpPr>
        <p:spPr>
          <a:xfrm>
            <a:off x="11309477" y="279400"/>
            <a:ext cx="90488"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3" name="Oval 22" title="Section circle"/>
          <p:cNvSpPr/>
          <p:nvPr/>
        </p:nvSpPr>
        <p:spPr>
          <a:xfrm>
            <a:off x="11195177"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24" name="Oval 23" title="Section circle"/>
          <p:cNvSpPr/>
          <p:nvPr/>
        </p:nvSpPr>
        <p:spPr>
          <a:xfrm>
            <a:off x="11655553"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5" name="Oval 24" title="Section circle"/>
          <p:cNvSpPr/>
          <p:nvPr/>
        </p:nvSpPr>
        <p:spPr>
          <a:xfrm>
            <a:off x="11539665" y="279400"/>
            <a:ext cx="90488"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7" name="Oval 26" title="Section circle"/>
          <p:cNvSpPr/>
          <p:nvPr/>
        </p:nvSpPr>
        <p:spPr>
          <a:xfrm>
            <a:off x="11769853"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8" name="Oval 27" title="Section circle"/>
          <p:cNvSpPr/>
          <p:nvPr/>
        </p:nvSpPr>
        <p:spPr>
          <a:xfrm>
            <a:off x="11884153"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196515223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p:cNvSpPr/>
          <p:nvPr/>
        </p:nvSpPr>
        <p:spPr>
          <a:xfrm>
            <a:off x="2348367" y="4024790"/>
            <a:ext cx="3458837" cy="1729349"/>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b="1" dirty="0" smtClean="0">
                <a:solidFill>
                  <a:schemeClr val="tx2"/>
                </a:solidFill>
              </a:rPr>
              <a:t>CDP Runtime</a:t>
            </a:r>
          </a:p>
          <a:p>
            <a:pPr algn="ctr"/>
            <a:endParaRPr lang="en-US" dirty="0"/>
          </a:p>
          <a:p>
            <a:pPr algn="ctr"/>
            <a:endParaRPr lang="en-US" dirty="0" smtClean="0"/>
          </a:p>
          <a:p>
            <a:pPr algn="ctr"/>
            <a:endParaRPr lang="en-US" dirty="0"/>
          </a:p>
          <a:p>
            <a:pPr algn="ctr"/>
            <a:endParaRPr lang="en-US" dirty="0"/>
          </a:p>
        </p:txBody>
      </p:sp>
      <p:sp>
        <p:nvSpPr>
          <p:cNvPr id="2" name="Slide Number Placeholder 1"/>
          <p:cNvSpPr>
            <a:spLocks noGrp="1"/>
          </p:cNvSpPr>
          <p:nvPr>
            <p:ph type="sldNum" sz="quarter" idx="11"/>
          </p:nvPr>
        </p:nvSpPr>
        <p:spPr/>
        <p:txBody>
          <a:bodyPr/>
          <a:lstStyle/>
          <a:p>
            <a:fld id="{12CB907E-C602-C34B-93F7-CA9E40714286}" type="slidenum">
              <a:rPr lang="en-US" smtClean="0"/>
              <a:pPr/>
              <a:t>44</a:t>
            </a:fld>
            <a:r>
              <a:rPr lang="en-US" dirty="0" smtClean="0"/>
              <a:t> </a:t>
            </a:r>
            <a:endParaRPr lang="en-US" dirty="0"/>
          </a:p>
        </p:txBody>
      </p:sp>
      <p:sp>
        <p:nvSpPr>
          <p:cNvPr id="3" name="Text Placeholder 2"/>
          <p:cNvSpPr>
            <a:spLocks noGrp="1"/>
          </p:cNvSpPr>
          <p:nvPr>
            <p:ph type="body" sz="quarter" idx="13"/>
          </p:nvPr>
        </p:nvSpPr>
        <p:spPr>
          <a:xfrm>
            <a:off x="488897" y="1097706"/>
            <a:ext cx="9201203" cy="3067894"/>
          </a:xfrm>
        </p:spPr>
        <p:txBody>
          <a:bodyPr/>
          <a:lstStyle/>
          <a:p>
            <a:r>
              <a:rPr lang="en-US" dirty="0" smtClean="0"/>
              <a:t>GRMEdge</a:t>
            </a:r>
          </a:p>
          <a:p>
            <a:endParaRPr lang="en-US" sz="1400" dirty="0" smtClean="0">
              <a:solidFill>
                <a:schemeClr val="tx2"/>
              </a:solidFill>
            </a:endParaRPr>
          </a:p>
          <a:p>
            <a:pPr lvl="1"/>
            <a:r>
              <a:rPr lang="en-US" dirty="0"/>
              <a:t>The CDP runtime environment contains GRMEdge </a:t>
            </a:r>
            <a:r>
              <a:rPr lang="en-US" dirty="0" smtClean="0"/>
              <a:t>service.  This </a:t>
            </a:r>
            <a:r>
              <a:rPr lang="en-US" dirty="0"/>
              <a:t>service is used to register any AJSC6 application into GRM environment.</a:t>
            </a:r>
          </a:p>
          <a:p>
            <a:pPr lvl="2"/>
            <a:r>
              <a:rPr lang="en-US" dirty="0"/>
              <a:t>As soon as the AJSC6 pod is up it is also registered in </a:t>
            </a:r>
            <a:r>
              <a:rPr lang="en-US" dirty="0" smtClean="0"/>
              <a:t>GRM.</a:t>
            </a:r>
            <a:endParaRPr lang="en-US" dirty="0"/>
          </a:p>
          <a:p>
            <a:pPr lvl="2"/>
            <a:r>
              <a:rPr lang="en-US" dirty="0"/>
              <a:t>The GRM environment is configured in the CDP runtime namespace: </a:t>
            </a:r>
            <a:r>
              <a:rPr lang="en-US" b="1" i="1" dirty="0"/>
              <a:t>com-att-ocnp-mgmt</a:t>
            </a:r>
          </a:p>
          <a:p>
            <a:pPr lvl="3"/>
            <a:r>
              <a:rPr lang="en-US" dirty="0"/>
              <a:t>ConfigMap : grmedge-config </a:t>
            </a:r>
          </a:p>
          <a:p>
            <a:pPr lvl="3"/>
            <a:r>
              <a:rPr lang="en-US" dirty="0" smtClean="0"/>
              <a:t>CPFRUN_GRMEDGE_DEFAULT_ENV=PROD</a:t>
            </a:r>
            <a:endParaRPr lang="en-US" dirty="0"/>
          </a:p>
        </p:txBody>
      </p:sp>
      <p:sp>
        <p:nvSpPr>
          <p:cNvPr id="4" name="Title 3"/>
          <p:cNvSpPr>
            <a:spLocks noGrp="1"/>
          </p:cNvSpPr>
          <p:nvPr>
            <p:ph type="title"/>
          </p:nvPr>
        </p:nvSpPr>
        <p:spPr/>
        <p:txBody>
          <a:bodyPr/>
          <a:lstStyle/>
          <a:p>
            <a:r>
              <a:rPr lang="en-US" dirty="0" smtClean="0"/>
              <a:t>AJSC6 Deployment</a:t>
            </a:r>
            <a:endParaRPr lang="en-US" dirty="0"/>
          </a:p>
        </p:txBody>
      </p:sp>
      <p:sp>
        <p:nvSpPr>
          <p:cNvPr id="8" name="Rounded Rectangle 7"/>
          <p:cNvSpPr/>
          <p:nvPr/>
        </p:nvSpPr>
        <p:spPr>
          <a:xfrm>
            <a:off x="2793649" y="4791154"/>
            <a:ext cx="1038400" cy="526511"/>
          </a:xfrm>
          <a:prstGeom prst="round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AJSC6</a:t>
            </a:r>
            <a:endParaRPr lang="en-US" dirty="0"/>
          </a:p>
        </p:txBody>
      </p:sp>
      <p:sp>
        <p:nvSpPr>
          <p:cNvPr id="9" name="Rounded Rectangle 8"/>
          <p:cNvSpPr/>
          <p:nvPr/>
        </p:nvSpPr>
        <p:spPr>
          <a:xfrm>
            <a:off x="4289249" y="4791154"/>
            <a:ext cx="1006652" cy="506489"/>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GRMEdge</a:t>
            </a:r>
            <a:endParaRPr lang="en-US" dirty="0"/>
          </a:p>
        </p:txBody>
      </p:sp>
      <p:sp>
        <p:nvSpPr>
          <p:cNvPr id="22" name="Rounded Rectangle 21"/>
          <p:cNvSpPr/>
          <p:nvPr/>
        </p:nvSpPr>
        <p:spPr>
          <a:xfrm>
            <a:off x="7204204" y="4024790"/>
            <a:ext cx="1393697" cy="1729349"/>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GRM</a:t>
            </a:r>
            <a:endParaRPr lang="en-US" dirty="0"/>
          </a:p>
        </p:txBody>
      </p:sp>
      <p:sp>
        <p:nvSpPr>
          <p:cNvPr id="7" name="Right Arrow 6"/>
          <p:cNvSpPr/>
          <p:nvPr/>
        </p:nvSpPr>
        <p:spPr>
          <a:xfrm>
            <a:off x="5438905" y="4922781"/>
            <a:ext cx="1765299" cy="263255"/>
          </a:xfrm>
          <a:prstGeom prst="rightArrow">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3" name="Rectangle 12"/>
          <p:cNvSpPr/>
          <p:nvPr/>
        </p:nvSpPr>
        <p:spPr>
          <a:xfrm>
            <a:off x="8267699" y="6141268"/>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AJSC6 Deployment</a:t>
            </a:r>
          </a:p>
        </p:txBody>
      </p:sp>
      <p:sp>
        <p:nvSpPr>
          <p:cNvPr id="14" name="Oval 13" title="Section circle"/>
          <p:cNvSpPr/>
          <p:nvPr/>
        </p:nvSpPr>
        <p:spPr>
          <a:xfrm>
            <a:off x="11425365"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5" name="Oval 14" title="Section circle"/>
          <p:cNvSpPr/>
          <p:nvPr/>
        </p:nvSpPr>
        <p:spPr>
          <a:xfrm>
            <a:off x="11309477" y="279400"/>
            <a:ext cx="90488"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6" name="Oval 15" title="Section circle"/>
          <p:cNvSpPr/>
          <p:nvPr/>
        </p:nvSpPr>
        <p:spPr>
          <a:xfrm>
            <a:off x="11195177"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7" name="Oval 16" title="Section circle"/>
          <p:cNvSpPr/>
          <p:nvPr/>
        </p:nvSpPr>
        <p:spPr>
          <a:xfrm>
            <a:off x="11655553"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8" name="Oval 17" title="Section circle"/>
          <p:cNvSpPr/>
          <p:nvPr/>
        </p:nvSpPr>
        <p:spPr>
          <a:xfrm>
            <a:off x="11539665" y="279400"/>
            <a:ext cx="90488"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9" name="Oval 18" title="Section circle"/>
          <p:cNvSpPr/>
          <p:nvPr/>
        </p:nvSpPr>
        <p:spPr>
          <a:xfrm>
            <a:off x="11769853"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0" name="Oval 19" title="Section circle"/>
          <p:cNvSpPr/>
          <p:nvPr/>
        </p:nvSpPr>
        <p:spPr>
          <a:xfrm>
            <a:off x="11884153"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33871074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Check Your Progress</a:t>
            </a:r>
            <a:endParaRPr lang="en-US" dirty="0"/>
          </a:p>
        </p:txBody>
      </p:sp>
      <p:sp>
        <p:nvSpPr>
          <p:cNvPr id="2" name="Slide Number Placeholder 1"/>
          <p:cNvSpPr>
            <a:spLocks noGrp="1"/>
          </p:cNvSpPr>
          <p:nvPr>
            <p:ph type="sldNum" sz="quarter" idx="4294967295"/>
          </p:nvPr>
        </p:nvSpPr>
        <p:spPr>
          <a:xfrm>
            <a:off x="1522413" y="6397626"/>
            <a:ext cx="220663" cy="225425"/>
          </a:xfrm>
        </p:spPr>
        <p:txBody>
          <a:bodyPr/>
          <a:lstStyle/>
          <a:p>
            <a:pPr>
              <a:defRPr/>
            </a:pPr>
            <a:fld id="{F98AD551-1896-6D44-B0B1-213AAAED08DA}" type="slidenum">
              <a:rPr lang="en-US" smtClean="0"/>
              <a:pPr>
                <a:defRPr/>
              </a:pPr>
              <a:t>45</a:t>
            </a:fld>
            <a:r>
              <a:rPr lang="en-US" dirty="0" smtClean="0"/>
              <a:t> </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9927" y="1781185"/>
            <a:ext cx="3368971" cy="3368971"/>
          </a:xfrm>
          <a:prstGeom prst="rect">
            <a:avLst/>
          </a:prstGeom>
        </p:spPr>
      </p:pic>
    </p:spTree>
    <p:extLst>
      <p:ext uri="{BB962C8B-B14F-4D97-AF65-F5344CB8AC3E}">
        <p14:creationId xmlns:p14="http://schemas.microsoft.com/office/powerpoint/2010/main" val="175370780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936914584"/>
              </p:ext>
            </p:extLst>
          </p:nvPr>
        </p:nvGraphicFramePr>
        <p:xfrm>
          <a:off x="488897" y="2160129"/>
          <a:ext cx="11211106" cy="2875280"/>
        </p:xfrm>
        <a:graphic>
          <a:graphicData uri="http://schemas.openxmlformats.org/drawingml/2006/table">
            <a:tbl>
              <a:tblPr firstRow="1" bandRow="1">
                <a:tableStyleId>{5940675A-B579-460E-94D1-54222C63F5DA}</a:tableStyleId>
              </a:tblPr>
              <a:tblGrid>
                <a:gridCol w="6115103"/>
                <a:gridCol w="5096003"/>
              </a:tblGrid>
              <a:tr h="370840">
                <a:tc>
                  <a:txBody>
                    <a:bodyPr/>
                    <a:lstStyle/>
                    <a:p>
                      <a:r>
                        <a:rPr lang="en-US" sz="1600" b="1" dirty="0" smtClean="0"/>
                        <a:t>What is the Kubernetes</a:t>
                      </a:r>
                      <a:r>
                        <a:rPr lang="en-US" sz="1600" b="1" baseline="0" dirty="0" smtClean="0"/>
                        <a:t> workload AJSC6 is using?</a:t>
                      </a:r>
                      <a:endParaRPr lang="en-US" sz="1600" b="1"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85750" indent="-285750">
                        <a:buFont typeface="Arial" charset="0"/>
                        <a:buChar char="•"/>
                      </a:pPr>
                      <a:r>
                        <a:rPr lang="en-US" sz="1600" b="1" dirty="0" smtClean="0"/>
                        <a:t>Replication </a:t>
                      </a:r>
                      <a:r>
                        <a:rPr lang="en-US" sz="1600" b="1" baseline="0" dirty="0" smtClean="0"/>
                        <a:t>Controllers</a:t>
                      </a:r>
                    </a:p>
                    <a:p>
                      <a:pPr marL="285750" indent="-285750">
                        <a:buFont typeface="Arial" charset="0"/>
                        <a:buChar char="•"/>
                      </a:pPr>
                      <a:r>
                        <a:rPr lang="en-US" sz="1600" b="1" baseline="0" dirty="0" smtClean="0"/>
                        <a:t>Daemon Sets</a:t>
                      </a:r>
                    </a:p>
                    <a:p>
                      <a:pPr marL="285750" indent="-285750">
                        <a:buFont typeface="Arial" charset="0"/>
                        <a:buChar char="•"/>
                      </a:pPr>
                      <a:r>
                        <a:rPr lang="en-US" sz="1600" b="1" baseline="0" dirty="0" smtClean="0"/>
                        <a:t>Deployments</a:t>
                      </a:r>
                    </a:p>
                    <a:p>
                      <a:pPr marL="285750" indent="-285750">
                        <a:buFont typeface="Arial" charset="0"/>
                        <a:buChar char="•"/>
                      </a:pPr>
                      <a:r>
                        <a:rPr lang="en-US" sz="1600" b="1" baseline="0" dirty="0" smtClean="0"/>
                        <a:t>Stateful Sets</a:t>
                      </a:r>
                      <a:endParaRPr lang="en-US" sz="1600" b="1" dirty="0"/>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70840">
                <a:tc>
                  <a:txBody>
                    <a:bodyPr/>
                    <a:lstStyle/>
                    <a:p>
                      <a:r>
                        <a:rPr lang="en-US" sz="1600" b="1" dirty="0" smtClean="0"/>
                        <a:t>What</a:t>
                      </a:r>
                      <a:r>
                        <a:rPr lang="en-US" sz="1600" b="1" baseline="0" dirty="0" smtClean="0"/>
                        <a:t> is the purpose of GRMEdge deployment? </a:t>
                      </a:r>
                      <a:endParaRPr lang="en-US" sz="1600" b="1"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85750" indent="-285750">
                        <a:buFont typeface="Arial" charset="0"/>
                        <a:buChar char="•"/>
                      </a:pPr>
                      <a:r>
                        <a:rPr lang="en-US" sz="1600" b="1" dirty="0" smtClean="0"/>
                        <a:t>Manage</a:t>
                      </a:r>
                      <a:r>
                        <a:rPr lang="en-US" sz="1600" b="1" baseline="0" dirty="0" smtClean="0"/>
                        <a:t> the Kubernetes cluster</a:t>
                      </a:r>
                    </a:p>
                    <a:p>
                      <a:pPr marL="285750" indent="-285750">
                        <a:buFont typeface="Arial" charset="0"/>
                        <a:buChar char="•"/>
                      </a:pPr>
                      <a:r>
                        <a:rPr lang="en-US" sz="1600" b="1" baseline="0" dirty="0" smtClean="0"/>
                        <a:t>Register AJSC6 pods into GRM</a:t>
                      </a:r>
                    </a:p>
                    <a:p>
                      <a:pPr marL="285750" indent="-285750">
                        <a:buFont typeface="Arial" charset="0"/>
                        <a:buChar char="•"/>
                      </a:pPr>
                      <a:r>
                        <a:rPr lang="en-US" sz="1600" b="1" baseline="0" dirty="0" smtClean="0"/>
                        <a:t>Register AJSC6 pods into AT&amp;T Registry</a:t>
                      </a:r>
                    </a:p>
                    <a:p>
                      <a:pPr marL="285750" indent="-285750">
                        <a:buFont typeface="Arial" charset="0"/>
                        <a:buChar char="•"/>
                      </a:pPr>
                      <a:r>
                        <a:rPr lang="en-US" sz="1600" b="1" baseline="0" dirty="0" smtClean="0"/>
                        <a:t>Manage the Global Replication Manager</a:t>
                      </a:r>
                      <a:endParaRPr lang="en-US" sz="1600" b="1" dirty="0"/>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70840">
                <a:tc>
                  <a:txBody>
                    <a:bodyPr/>
                    <a:lstStyle/>
                    <a:p>
                      <a:endParaRPr lang="en-US"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70840">
                <a:tc>
                  <a:txBody>
                    <a:bodyPr/>
                    <a:lstStyle/>
                    <a:p>
                      <a:endParaRPr lang="en-US"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4" name="Rectangle 3"/>
          <p:cNvSpPr/>
          <p:nvPr/>
        </p:nvSpPr>
        <p:spPr>
          <a:xfrm>
            <a:off x="2210756" y="1438091"/>
            <a:ext cx="3641404" cy="461665"/>
          </a:xfrm>
          <a:prstGeom prst="rect">
            <a:avLst/>
          </a:prstGeom>
          <a:noFill/>
        </p:spPr>
        <p:txBody>
          <a:bodyPr wrap="square" lIns="91440" tIns="45720" rIns="91440" bIns="45720">
            <a:spAutoFit/>
          </a:bodyPr>
          <a:lstStyle/>
          <a:p>
            <a:pPr algn="ctr"/>
            <a:r>
              <a:rPr lang="en-US" sz="2400" b="1"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AJSC6 Deployment</a:t>
            </a:r>
            <a:endParaRPr lang="en-US" sz="2400" b="1"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5" name="TextBox 4"/>
          <p:cNvSpPr txBox="1"/>
          <p:nvPr/>
        </p:nvSpPr>
        <p:spPr>
          <a:xfrm rot="20708730">
            <a:off x="8327396" y="719751"/>
            <a:ext cx="1148856" cy="811212"/>
          </a:xfrm>
          <a:prstGeom prst="rect">
            <a:avLst/>
          </a:prstGeom>
          <a:noFill/>
          <a:ln>
            <a:noFill/>
          </a:ln>
        </p:spPr>
        <p:txBody>
          <a:bodyPr wrap="square" lIns="0" tIns="0" rIns="0" bIns="0" rtlCol="0">
            <a:noAutofit/>
          </a:bodyPr>
          <a:lstStyle/>
          <a:p>
            <a:r>
              <a:rPr lang="en-US" sz="5400" u="sng" dirty="0" smtClean="0">
                <a:solidFill>
                  <a:srgbClr val="CF2A2A"/>
                </a:solidFill>
                <a:latin typeface="Segoe Script" panose="020B0504020000000003" pitchFamily="34" charset="0"/>
              </a:rPr>
              <a:t>A+</a:t>
            </a:r>
          </a:p>
        </p:txBody>
      </p:sp>
    </p:spTree>
    <p:extLst>
      <p:ext uri="{BB962C8B-B14F-4D97-AF65-F5344CB8AC3E}">
        <p14:creationId xmlns:p14="http://schemas.microsoft.com/office/powerpoint/2010/main" val="17123011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type="body" sz="quarter" idx="13"/>
          </p:nvPr>
        </p:nvSpPr>
        <p:spPr>
          <a:xfrm>
            <a:off x="488896" y="1139825"/>
            <a:ext cx="11347503" cy="4811713"/>
          </a:xfrm>
          <a:prstGeom prst="rect">
            <a:avLst/>
          </a:prstGeom>
        </p:spPr>
        <p:txBody>
          <a:bodyPr/>
          <a:lstStyle/>
          <a:p>
            <a:r>
              <a:rPr lang="en-US" dirty="0" smtClean="0">
                <a:solidFill>
                  <a:srgbClr val="959595"/>
                </a:solidFill>
              </a:rPr>
              <a:t>Kubernetes: Overview</a:t>
            </a:r>
            <a:endParaRPr lang="en-US" dirty="0">
              <a:solidFill>
                <a:srgbClr val="959595"/>
              </a:solidFill>
            </a:endParaRPr>
          </a:p>
          <a:p>
            <a:r>
              <a:rPr lang="en-US" dirty="0">
                <a:solidFill>
                  <a:srgbClr val="959595"/>
                </a:solidFill>
              </a:rPr>
              <a:t>YAML files</a:t>
            </a:r>
          </a:p>
          <a:p>
            <a:r>
              <a:rPr lang="en-US" dirty="0">
                <a:solidFill>
                  <a:srgbClr val="959595"/>
                </a:solidFill>
              </a:rPr>
              <a:t>AJSC6 </a:t>
            </a:r>
            <a:r>
              <a:rPr lang="en-US" dirty="0" smtClean="0">
                <a:solidFill>
                  <a:srgbClr val="959595"/>
                </a:solidFill>
              </a:rPr>
              <a:t>Deployment</a:t>
            </a:r>
          </a:p>
          <a:p>
            <a:r>
              <a:rPr lang="en-US" sz="2800" b="1" i="1" u="sng" dirty="0"/>
              <a:t>Cluster Management </a:t>
            </a:r>
          </a:p>
          <a:p>
            <a:pPr marL="457200" indent="-457200"/>
            <a:r>
              <a:rPr lang="en-US" dirty="0">
                <a:solidFill>
                  <a:srgbClr val="959595"/>
                </a:solidFill>
              </a:rPr>
              <a:t>Services, Load Balancing, and </a:t>
            </a:r>
            <a:r>
              <a:rPr lang="en-US" dirty="0" smtClean="0">
                <a:solidFill>
                  <a:srgbClr val="959595"/>
                </a:solidFill>
              </a:rPr>
              <a:t>Networking</a:t>
            </a:r>
          </a:p>
          <a:p>
            <a:endParaRPr lang="en-US" dirty="0" smtClean="0">
              <a:solidFill>
                <a:srgbClr val="959595"/>
              </a:solidFill>
            </a:endParaRPr>
          </a:p>
          <a:p>
            <a:endParaRPr lang="en-US" dirty="0" smtClean="0"/>
          </a:p>
        </p:txBody>
      </p:sp>
      <p:sp>
        <p:nvSpPr>
          <p:cNvPr id="6" name="Title 5"/>
          <p:cNvSpPr>
            <a:spLocks noGrp="1"/>
          </p:cNvSpPr>
          <p:nvPr>
            <p:ph type="title"/>
          </p:nvPr>
        </p:nvSpPr>
        <p:spPr/>
        <p:txBody>
          <a:bodyPr/>
          <a:lstStyle/>
          <a:p>
            <a:r>
              <a:rPr lang="en-US" dirty="0" smtClean="0"/>
              <a:t>Contents</a:t>
            </a:r>
            <a:endParaRPr lang="en-US" dirty="0"/>
          </a:p>
        </p:txBody>
      </p:sp>
    </p:spTree>
    <p:extLst>
      <p:ext uri="{BB962C8B-B14F-4D97-AF65-F5344CB8AC3E}">
        <p14:creationId xmlns:p14="http://schemas.microsoft.com/office/powerpoint/2010/main" val="178799151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48</a:t>
            </a:fld>
            <a:r>
              <a:rPr lang="en-US" dirty="0" smtClean="0"/>
              <a:t> </a:t>
            </a:r>
            <a:endParaRPr lang="en-US" dirty="0"/>
          </a:p>
        </p:txBody>
      </p:sp>
      <p:sp>
        <p:nvSpPr>
          <p:cNvPr id="3" name="Text Placeholder 2"/>
          <p:cNvSpPr>
            <a:spLocks noGrp="1"/>
          </p:cNvSpPr>
          <p:nvPr>
            <p:ph type="body" sz="quarter" idx="13"/>
          </p:nvPr>
        </p:nvSpPr>
        <p:spPr>
          <a:xfrm>
            <a:off x="488897" y="1097705"/>
            <a:ext cx="10102903" cy="705695"/>
          </a:xfrm>
        </p:spPr>
        <p:txBody>
          <a:bodyPr/>
          <a:lstStyle/>
          <a:p>
            <a:r>
              <a:rPr lang="en-US" dirty="0" smtClean="0"/>
              <a:t>Kubectl get</a:t>
            </a:r>
          </a:p>
          <a:p>
            <a:endParaRPr lang="en-US" dirty="0"/>
          </a:p>
          <a:p>
            <a:pPr lvl="1"/>
            <a:r>
              <a:rPr lang="en-US" dirty="0"/>
              <a:t>Kubectl is Kubernetes command like tool used to manage the cluster.</a:t>
            </a:r>
          </a:p>
          <a:p>
            <a:pPr lvl="2"/>
            <a:r>
              <a:rPr lang="en-US" dirty="0"/>
              <a:t>Kubectl can be used to create new objects, gather information and perform various activity on </a:t>
            </a:r>
            <a:r>
              <a:rPr lang="en-US" dirty="0" smtClean="0"/>
              <a:t>the running </a:t>
            </a:r>
            <a:r>
              <a:rPr lang="en-US" dirty="0"/>
              <a:t>cluster. </a:t>
            </a:r>
          </a:p>
          <a:p>
            <a:pPr lvl="2"/>
            <a:r>
              <a:rPr lang="en-US" dirty="0"/>
              <a:t>Kubectl GET Example:</a:t>
            </a:r>
          </a:p>
          <a:p>
            <a:pPr lvl="3"/>
            <a:r>
              <a:rPr lang="en-US" dirty="0"/>
              <a:t>Get information for deployments, services and pods on </a:t>
            </a:r>
            <a:r>
              <a:rPr lang="en-US" dirty="0" smtClean="0"/>
              <a:t>the cluster </a:t>
            </a:r>
            <a:r>
              <a:rPr lang="en-US" dirty="0"/>
              <a:t>namespace:</a:t>
            </a:r>
          </a:p>
          <a:p>
            <a:pPr lvl="4"/>
            <a:r>
              <a:rPr lang="en-US" dirty="0"/>
              <a:t># Kubectl get deployments,services,pods </a:t>
            </a:r>
            <a:r>
              <a:rPr lang="en-US" dirty="0" smtClean="0"/>
              <a:t>– namespace com-att-tmla</a:t>
            </a:r>
          </a:p>
          <a:p>
            <a:pPr lvl="4"/>
            <a:endParaRPr lang="en-US" dirty="0"/>
          </a:p>
          <a:p>
            <a:pPr lvl="3"/>
            <a:r>
              <a:rPr lang="en-US" dirty="0" smtClean="0"/>
              <a:t>The expected result will be the current deployments, services and pods running on namespace called com-att-tmla.</a:t>
            </a:r>
            <a:endParaRPr lang="en-US" dirty="0" smtClean="0">
              <a:solidFill>
                <a:schemeClr val="tx2"/>
              </a:solidFill>
            </a:endParaRPr>
          </a:p>
          <a:p>
            <a:endParaRPr lang="en-US" sz="1400" dirty="0" smtClean="0">
              <a:solidFill>
                <a:schemeClr val="tx2"/>
              </a:solidFill>
            </a:endParaRPr>
          </a:p>
        </p:txBody>
      </p:sp>
      <p:sp>
        <p:nvSpPr>
          <p:cNvPr id="4" name="Title 3"/>
          <p:cNvSpPr>
            <a:spLocks noGrp="1"/>
          </p:cNvSpPr>
          <p:nvPr>
            <p:ph type="title"/>
          </p:nvPr>
        </p:nvSpPr>
        <p:spPr/>
        <p:txBody>
          <a:bodyPr/>
          <a:lstStyle/>
          <a:p>
            <a:r>
              <a:rPr lang="en-US" dirty="0" smtClean="0"/>
              <a:t>Cluster Management</a:t>
            </a:r>
            <a:endParaRPr lang="en-US" dirty="0"/>
          </a:p>
        </p:txBody>
      </p:sp>
      <p:sp>
        <p:nvSpPr>
          <p:cNvPr id="8" name="Oval 7" title="Section circle"/>
          <p:cNvSpPr/>
          <p:nvPr/>
        </p:nvSpPr>
        <p:spPr>
          <a:xfrm>
            <a:off x="10702256"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9" name="Oval 8" title="Section circle"/>
          <p:cNvSpPr/>
          <p:nvPr/>
        </p:nvSpPr>
        <p:spPr>
          <a:xfrm>
            <a:off x="10586368"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3" name="Oval 12" title="Section circle"/>
          <p:cNvSpPr/>
          <p:nvPr/>
        </p:nvSpPr>
        <p:spPr>
          <a:xfrm>
            <a:off x="10472068"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4" name="Oval 13" title="Section circle"/>
          <p:cNvSpPr/>
          <p:nvPr/>
        </p:nvSpPr>
        <p:spPr>
          <a:xfrm>
            <a:off x="11046744"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5" name="Oval 14" title="Section circle"/>
          <p:cNvSpPr/>
          <p:nvPr/>
        </p:nvSpPr>
        <p:spPr>
          <a:xfrm>
            <a:off x="10930856"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6" name="Oval 15" title="Section circle"/>
          <p:cNvSpPr/>
          <p:nvPr/>
        </p:nvSpPr>
        <p:spPr>
          <a:xfrm>
            <a:off x="10816556"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7" name="Oval 16" title="Section circle"/>
          <p:cNvSpPr/>
          <p:nvPr/>
        </p:nvSpPr>
        <p:spPr>
          <a:xfrm>
            <a:off x="1127693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8" name="Oval 17" title="Section circle"/>
          <p:cNvSpPr/>
          <p:nvPr/>
        </p:nvSpPr>
        <p:spPr>
          <a:xfrm>
            <a:off x="11161044"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9" name="Oval 18" title="Section circle"/>
          <p:cNvSpPr/>
          <p:nvPr/>
        </p:nvSpPr>
        <p:spPr>
          <a:xfrm>
            <a:off x="1139123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0" name="Oval 19" title="Section circle"/>
          <p:cNvSpPr/>
          <p:nvPr/>
        </p:nvSpPr>
        <p:spPr>
          <a:xfrm>
            <a:off x="11621420"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1" name="Oval 20" title="Section circle"/>
          <p:cNvSpPr/>
          <p:nvPr/>
        </p:nvSpPr>
        <p:spPr>
          <a:xfrm>
            <a:off x="11505532"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2" name="Rectangle 21"/>
          <p:cNvSpPr/>
          <p:nvPr/>
        </p:nvSpPr>
        <p:spPr>
          <a:xfrm>
            <a:off x="8267699" y="6151428"/>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Cluster Management</a:t>
            </a:r>
          </a:p>
        </p:txBody>
      </p:sp>
    </p:spTree>
    <p:extLst>
      <p:ext uri="{BB962C8B-B14F-4D97-AF65-F5344CB8AC3E}">
        <p14:creationId xmlns:p14="http://schemas.microsoft.com/office/powerpoint/2010/main" val="50347509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49</a:t>
            </a:fld>
            <a:r>
              <a:rPr lang="en-US" dirty="0" smtClean="0"/>
              <a:t> </a:t>
            </a:r>
            <a:endParaRPr lang="en-US" dirty="0"/>
          </a:p>
        </p:txBody>
      </p:sp>
      <p:sp>
        <p:nvSpPr>
          <p:cNvPr id="3" name="Text Placeholder 2"/>
          <p:cNvSpPr>
            <a:spLocks noGrp="1"/>
          </p:cNvSpPr>
          <p:nvPr>
            <p:ph type="body" sz="quarter" idx="13"/>
          </p:nvPr>
        </p:nvSpPr>
        <p:spPr>
          <a:xfrm>
            <a:off x="488897" y="1097705"/>
            <a:ext cx="10102903" cy="705695"/>
          </a:xfrm>
        </p:spPr>
        <p:txBody>
          <a:bodyPr/>
          <a:lstStyle/>
          <a:p>
            <a:r>
              <a:rPr lang="en-US" dirty="0" smtClean="0"/>
              <a:t>Kubectl Create</a:t>
            </a:r>
          </a:p>
          <a:p>
            <a:endParaRPr lang="en-US" dirty="0"/>
          </a:p>
          <a:p>
            <a:pPr lvl="1"/>
            <a:r>
              <a:rPr lang="en-US" dirty="0"/>
              <a:t>Kubectl Create </a:t>
            </a:r>
            <a:r>
              <a:rPr lang="en-US" dirty="0" smtClean="0"/>
              <a:t>Example:</a:t>
            </a:r>
            <a:endParaRPr lang="en-US" dirty="0"/>
          </a:p>
          <a:p>
            <a:pPr lvl="2"/>
            <a:r>
              <a:rPr lang="en-US" dirty="0"/>
              <a:t>Create new deployment using a YAML File:</a:t>
            </a:r>
          </a:p>
          <a:p>
            <a:pPr lvl="3"/>
            <a:r>
              <a:rPr lang="en-US" dirty="0"/>
              <a:t># Kubectl create –f nginx.yaml –namespace </a:t>
            </a:r>
            <a:r>
              <a:rPr lang="en-US" dirty="0" smtClean="0"/>
              <a:t>com-att-tmla</a:t>
            </a:r>
          </a:p>
          <a:p>
            <a:pPr lvl="3"/>
            <a:endParaRPr lang="en-US" dirty="0"/>
          </a:p>
          <a:p>
            <a:pPr lvl="2"/>
            <a:r>
              <a:rPr lang="en-US" dirty="0"/>
              <a:t>The expected result will be the new deployment under the namespace </a:t>
            </a:r>
            <a:r>
              <a:rPr lang="en-US" dirty="0" smtClean="0"/>
              <a:t>com-att-tmla.</a:t>
            </a:r>
            <a:endParaRPr lang="en-US" dirty="0"/>
          </a:p>
          <a:p>
            <a:pPr marL="571500" lvl="2" indent="-342900">
              <a:buFont typeface="Arial" charset="0"/>
              <a:buChar char="•"/>
            </a:pPr>
            <a:endParaRPr lang="en-US" dirty="0" smtClean="0">
              <a:solidFill>
                <a:schemeClr val="tx2"/>
              </a:solidFill>
            </a:endParaRPr>
          </a:p>
          <a:p>
            <a:endParaRPr lang="en-US" sz="1400" dirty="0" smtClean="0">
              <a:solidFill>
                <a:schemeClr val="tx2"/>
              </a:solidFill>
            </a:endParaRPr>
          </a:p>
          <a:p>
            <a:pPr marL="285750" indent="-285750">
              <a:buFont typeface="Arial" charset="0"/>
              <a:buChar char="•"/>
            </a:pPr>
            <a:endParaRPr lang="en-US" sz="1400" dirty="0" smtClean="0">
              <a:solidFill>
                <a:schemeClr val="tx2"/>
              </a:solidFill>
            </a:endParaRPr>
          </a:p>
          <a:p>
            <a:pPr marL="285750" indent="-285750">
              <a:buFont typeface="Arial" charset="0"/>
              <a:buChar char="•"/>
            </a:pPr>
            <a:endParaRPr lang="en-US" sz="1400" dirty="0">
              <a:solidFill>
                <a:schemeClr val="tx2"/>
              </a:solidFill>
            </a:endParaRPr>
          </a:p>
          <a:p>
            <a:endParaRPr lang="en-US" sz="1400" dirty="0">
              <a:solidFill>
                <a:schemeClr val="tx2"/>
              </a:solidFill>
            </a:endParaRPr>
          </a:p>
        </p:txBody>
      </p:sp>
      <p:sp>
        <p:nvSpPr>
          <p:cNvPr id="4" name="Title 3"/>
          <p:cNvSpPr>
            <a:spLocks noGrp="1"/>
          </p:cNvSpPr>
          <p:nvPr>
            <p:ph type="title"/>
          </p:nvPr>
        </p:nvSpPr>
        <p:spPr/>
        <p:txBody>
          <a:bodyPr/>
          <a:lstStyle/>
          <a:p>
            <a:r>
              <a:rPr lang="en-US" dirty="0" smtClean="0"/>
              <a:t>Cluster Management</a:t>
            </a:r>
            <a:endParaRPr lang="en-US" dirty="0"/>
          </a:p>
        </p:txBody>
      </p:sp>
      <p:sp>
        <p:nvSpPr>
          <p:cNvPr id="19" name="Oval 18" title="Section circle"/>
          <p:cNvSpPr/>
          <p:nvPr/>
        </p:nvSpPr>
        <p:spPr>
          <a:xfrm>
            <a:off x="10702256"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0" name="Oval 19" title="Section circle"/>
          <p:cNvSpPr/>
          <p:nvPr/>
        </p:nvSpPr>
        <p:spPr>
          <a:xfrm>
            <a:off x="1058636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1" name="Oval 20" title="Section circle"/>
          <p:cNvSpPr/>
          <p:nvPr/>
        </p:nvSpPr>
        <p:spPr>
          <a:xfrm>
            <a:off x="1047206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22" name="Oval 21" title="Section circle"/>
          <p:cNvSpPr/>
          <p:nvPr/>
        </p:nvSpPr>
        <p:spPr>
          <a:xfrm>
            <a:off x="11046744"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3" name="Oval 22" title="Section circle"/>
          <p:cNvSpPr/>
          <p:nvPr/>
        </p:nvSpPr>
        <p:spPr>
          <a:xfrm>
            <a:off x="10930856"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4" name="Oval 23" title="Section circle"/>
          <p:cNvSpPr/>
          <p:nvPr/>
        </p:nvSpPr>
        <p:spPr>
          <a:xfrm>
            <a:off x="10816556"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25" name="Oval 24" title="Section circle"/>
          <p:cNvSpPr/>
          <p:nvPr/>
        </p:nvSpPr>
        <p:spPr>
          <a:xfrm>
            <a:off x="1127693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6" name="Oval 25" title="Section circle"/>
          <p:cNvSpPr/>
          <p:nvPr/>
        </p:nvSpPr>
        <p:spPr>
          <a:xfrm>
            <a:off x="11161044"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7" name="Oval 26" title="Section circle"/>
          <p:cNvSpPr/>
          <p:nvPr/>
        </p:nvSpPr>
        <p:spPr>
          <a:xfrm>
            <a:off x="1139123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8" name="Oval 27" title="Section circle"/>
          <p:cNvSpPr/>
          <p:nvPr/>
        </p:nvSpPr>
        <p:spPr>
          <a:xfrm>
            <a:off x="11621420"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9" name="Oval 28" title="Section circle"/>
          <p:cNvSpPr/>
          <p:nvPr/>
        </p:nvSpPr>
        <p:spPr>
          <a:xfrm>
            <a:off x="11505532"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0" name="Rectangle 29"/>
          <p:cNvSpPr/>
          <p:nvPr/>
        </p:nvSpPr>
        <p:spPr>
          <a:xfrm>
            <a:off x="8267699" y="6151428"/>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Cluster Management</a:t>
            </a:r>
          </a:p>
        </p:txBody>
      </p:sp>
    </p:spTree>
    <p:extLst>
      <p:ext uri="{BB962C8B-B14F-4D97-AF65-F5344CB8AC3E}">
        <p14:creationId xmlns:p14="http://schemas.microsoft.com/office/powerpoint/2010/main" val="92097810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type="body" sz="quarter" idx="13"/>
          </p:nvPr>
        </p:nvSpPr>
        <p:spPr>
          <a:xfrm>
            <a:off x="488896" y="1139825"/>
            <a:ext cx="11347503" cy="4811713"/>
          </a:xfrm>
          <a:prstGeom prst="rect">
            <a:avLst/>
          </a:prstGeom>
        </p:spPr>
        <p:txBody>
          <a:bodyPr/>
          <a:lstStyle/>
          <a:p>
            <a:r>
              <a:rPr lang="en-US" sz="2800" b="1" i="1" u="sng" dirty="0" smtClean="0"/>
              <a:t>Kubernetes: Overview</a:t>
            </a:r>
            <a:endParaRPr lang="en-US" sz="2800" b="1" i="1" u="sng" dirty="0"/>
          </a:p>
          <a:p>
            <a:r>
              <a:rPr lang="en-US" dirty="0" smtClean="0">
                <a:solidFill>
                  <a:srgbClr val="959595"/>
                </a:solidFill>
              </a:rPr>
              <a:t>YAML Files</a:t>
            </a:r>
            <a:endParaRPr lang="en-US" dirty="0">
              <a:solidFill>
                <a:srgbClr val="959595"/>
              </a:solidFill>
            </a:endParaRPr>
          </a:p>
          <a:p>
            <a:r>
              <a:rPr lang="en-US" dirty="0" smtClean="0">
                <a:solidFill>
                  <a:srgbClr val="959595"/>
                </a:solidFill>
              </a:rPr>
              <a:t>AJSC6 Deployment</a:t>
            </a:r>
          </a:p>
          <a:p>
            <a:r>
              <a:rPr lang="en-US" dirty="0" smtClean="0">
                <a:solidFill>
                  <a:srgbClr val="959595"/>
                </a:solidFill>
              </a:rPr>
              <a:t>Cluster Management </a:t>
            </a:r>
            <a:endParaRPr lang="en-US" dirty="0">
              <a:solidFill>
                <a:srgbClr val="959595"/>
              </a:solidFill>
            </a:endParaRPr>
          </a:p>
          <a:p>
            <a:pPr marL="457200" indent="-457200"/>
            <a:r>
              <a:rPr lang="en-US" dirty="0">
                <a:solidFill>
                  <a:srgbClr val="959595"/>
                </a:solidFill>
              </a:rPr>
              <a:t>Services, Load Balancing, and </a:t>
            </a:r>
            <a:r>
              <a:rPr lang="en-US" dirty="0" smtClean="0">
                <a:solidFill>
                  <a:srgbClr val="959595"/>
                </a:solidFill>
              </a:rPr>
              <a:t>Networking</a:t>
            </a:r>
          </a:p>
          <a:p>
            <a:endParaRPr lang="en-US" dirty="0" smtClean="0">
              <a:solidFill>
                <a:srgbClr val="959595"/>
              </a:solidFill>
            </a:endParaRPr>
          </a:p>
          <a:p>
            <a:endParaRPr lang="en-US" dirty="0" smtClean="0"/>
          </a:p>
        </p:txBody>
      </p:sp>
      <p:sp>
        <p:nvSpPr>
          <p:cNvPr id="6" name="Title 5"/>
          <p:cNvSpPr>
            <a:spLocks noGrp="1"/>
          </p:cNvSpPr>
          <p:nvPr>
            <p:ph type="title"/>
          </p:nvPr>
        </p:nvSpPr>
        <p:spPr/>
        <p:txBody>
          <a:bodyPr/>
          <a:lstStyle/>
          <a:p>
            <a:r>
              <a:rPr lang="en-US" dirty="0" smtClean="0"/>
              <a:t>Contents</a:t>
            </a:r>
            <a:endParaRPr lang="en-US" dirty="0"/>
          </a:p>
        </p:txBody>
      </p:sp>
    </p:spTree>
    <p:extLst>
      <p:ext uri="{BB962C8B-B14F-4D97-AF65-F5344CB8AC3E}">
        <p14:creationId xmlns:p14="http://schemas.microsoft.com/office/powerpoint/2010/main" val="73406188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50</a:t>
            </a:fld>
            <a:r>
              <a:rPr lang="en-US" dirty="0" smtClean="0"/>
              <a:t> </a:t>
            </a:r>
            <a:endParaRPr lang="en-US" dirty="0"/>
          </a:p>
        </p:txBody>
      </p:sp>
      <p:sp>
        <p:nvSpPr>
          <p:cNvPr id="3" name="Text Placeholder 2"/>
          <p:cNvSpPr>
            <a:spLocks noGrp="1"/>
          </p:cNvSpPr>
          <p:nvPr>
            <p:ph type="body" sz="quarter" idx="13"/>
          </p:nvPr>
        </p:nvSpPr>
        <p:spPr>
          <a:xfrm>
            <a:off x="488897" y="1097705"/>
            <a:ext cx="10102903" cy="705695"/>
          </a:xfrm>
        </p:spPr>
        <p:txBody>
          <a:bodyPr/>
          <a:lstStyle/>
          <a:p>
            <a:r>
              <a:rPr lang="en-US" dirty="0" smtClean="0"/>
              <a:t>Kubectl Replace</a:t>
            </a:r>
          </a:p>
          <a:p>
            <a:endParaRPr lang="en-US" dirty="0"/>
          </a:p>
          <a:p>
            <a:pPr lvl="1"/>
            <a:r>
              <a:rPr lang="en-US" dirty="0"/>
              <a:t>Kubectl Replace </a:t>
            </a:r>
            <a:r>
              <a:rPr lang="en-US" dirty="0" smtClean="0"/>
              <a:t>Example:</a:t>
            </a:r>
            <a:endParaRPr lang="en-US" dirty="0"/>
          </a:p>
          <a:p>
            <a:pPr lvl="2"/>
            <a:r>
              <a:rPr lang="en-US" dirty="0"/>
              <a:t>Replace Docker image on running cluster (Rolling Update) using new updated YAML </a:t>
            </a:r>
            <a:r>
              <a:rPr lang="en-US" dirty="0" smtClean="0"/>
              <a:t>File.</a:t>
            </a:r>
            <a:endParaRPr lang="en-US" dirty="0"/>
          </a:p>
          <a:p>
            <a:pPr lvl="3"/>
            <a:r>
              <a:rPr lang="en-US" dirty="0"/>
              <a:t>#  kubectl replace -f new-nginx.yaml  --namespace com-att-tmla </a:t>
            </a:r>
            <a:endParaRPr lang="en-US" dirty="0" smtClean="0"/>
          </a:p>
          <a:p>
            <a:pPr lvl="3"/>
            <a:endParaRPr lang="en-US" dirty="0"/>
          </a:p>
          <a:p>
            <a:pPr lvl="2"/>
            <a:r>
              <a:rPr lang="en-US" dirty="0"/>
              <a:t>The expected result will rolling update of the pods associate with this deployment under com-att-tmla </a:t>
            </a:r>
            <a:r>
              <a:rPr lang="en-US" dirty="0" smtClean="0"/>
              <a:t>namespace.</a:t>
            </a:r>
            <a:endParaRPr lang="en-US" dirty="0"/>
          </a:p>
          <a:p>
            <a:pPr lvl="1"/>
            <a:endParaRPr lang="en-US" dirty="0" smtClean="0"/>
          </a:p>
          <a:p>
            <a:pPr lvl="1"/>
            <a:r>
              <a:rPr lang="en-US" dirty="0" smtClean="0"/>
              <a:t>More information about kubectl can be found by running the command. </a:t>
            </a:r>
          </a:p>
          <a:p>
            <a:pPr lvl="3"/>
            <a:r>
              <a:rPr lang="en-US" dirty="0" smtClean="0"/>
              <a:t># kubectl help</a:t>
            </a:r>
            <a:endParaRPr lang="en-US" dirty="0"/>
          </a:p>
          <a:p>
            <a:endParaRPr lang="en-US" sz="1400" dirty="0" smtClean="0">
              <a:solidFill>
                <a:schemeClr val="tx2"/>
              </a:solidFill>
            </a:endParaRPr>
          </a:p>
          <a:p>
            <a:pPr marL="285750" indent="-285750">
              <a:buFont typeface="Arial" charset="0"/>
              <a:buChar char="•"/>
            </a:pPr>
            <a:endParaRPr lang="en-US" sz="1400" dirty="0" smtClean="0">
              <a:solidFill>
                <a:schemeClr val="tx2"/>
              </a:solidFill>
            </a:endParaRPr>
          </a:p>
          <a:p>
            <a:pPr marL="285750" indent="-285750">
              <a:buFont typeface="Arial" charset="0"/>
              <a:buChar char="•"/>
            </a:pPr>
            <a:endParaRPr lang="en-US" sz="1400" dirty="0">
              <a:solidFill>
                <a:schemeClr val="tx2"/>
              </a:solidFill>
            </a:endParaRPr>
          </a:p>
          <a:p>
            <a:endParaRPr lang="en-US" sz="1400" dirty="0">
              <a:solidFill>
                <a:schemeClr val="tx2"/>
              </a:solidFill>
            </a:endParaRPr>
          </a:p>
        </p:txBody>
      </p:sp>
      <p:sp>
        <p:nvSpPr>
          <p:cNvPr id="4" name="Title 3"/>
          <p:cNvSpPr>
            <a:spLocks noGrp="1"/>
          </p:cNvSpPr>
          <p:nvPr>
            <p:ph type="title"/>
          </p:nvPr>
        </p:nvSpPr>
        <p:spPr/>
        <p:txBody>
          <a:bodyPr/>
          <a:lstStyle/>
          <a:p>
            <a:r>
              <a:rPr lang="en-US" dirty="0" smtClean="0"/>
              <a:t>Cluster Management</a:t>
            </a:r>
            <a:endParaRPr lang="en-US" dirty="0"/>
          </a:p>
        </p:txBody>
      </p:sp>
      <p:sp>
        <p:nvSpPr>
          <p:cNvPr id="19" name="Oval 18" title="Section circle"/>
          <p:cNvSpPr/>
          <p:nvPr/>
        </p:nvSpPr>
        <p:spPr>
          <a:xfrm>
            <a:off x="1070225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0" name="Oval 19" title="Section circle"/>
          <p:cNvSpPr/>
          <p:nvPr/>
        </p:nvSpPr>
        <p:spPr>
          <a:xfrm>
            <a:off x="1058636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1" name="Oval 20" title="Section circle"/>
          <p:cNvSpPr/>
          <p:nvPr/>
        </p:nvSpPr>
        <p:spPr>
          <a:xfrm>
            <a:off x="1047206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22" name="Oval 21" title="Section circle"/>
          <p:cNvSpPr/>
          <p:nvPr/>
        </p:nvSpPr>
        <p:spPr>
          <a:xfrm>
            <a:off x="11046744"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3" name="Oval 22" title="Section circle"/>
          <p:cNvSpPr/>
          <p:nvPr/>
        </p:nvSpPr>
        <p:spPr>
          <a:xfrm>
            <a:off x="10930856"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4" name="Oval 23" title="Section circle"/>
          <p:cNvSpPr/>
          <p:nvPr/>
        </p:nvSpPr>
        <p:spPr>
          <a:xfrm>
            <a:off x="10816556"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25" name="Oval 24" title="Section circle"/>
          <p:cNvSpPr/>
          <p:nvPr/>
        </p:nvSpPr>
        <p:spPr>
          <a:xfrm>
            <a:off x="1127693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6" name="Oval 25" title="Section circle"/>
          <p:cNvSpPr/>
          <p:nvPr/>
        </p:nvSpPr>
        <p:spPr>
          <a:xfrm>
            <a:off x="11161044"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7" name="Oval 26" title="Section circle"/>
          <p:cNvSpPr/>
          <p:nvPr/>
        </p:nvSpPr>
        <p:spPr>
          <a:xfrm>
            <a:off x="1139123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8" name="Oval 27" title="Section circle"/>
          <p:cNvSpPr/>
          <p:nvPr/>
        </p:nvSpPr>
        <p:spPr>
          <a:xfrm>
            <a:off x="11621420"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9" name="Oval 28" title="Section circle"/>
          <p:cNvSpPr/>
          <p:nvPr/>
        </p:nvSpPr>
        <p:spPr>
          <a:xfrm>
            <a:off x="11505532"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0" name="Rectangle 29"/>
          <p:cNvSpPr/>
          <p:nvPr/>
        </p:nvSpPr>
        <p:spPr>
          <a:xfrm>
            <a:off x="8267699" y="6151428"/>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Cluster Management</a:t>
            </a:r>
          </a:p>
        </p:txBody>
      </p:sp>
    </p:spTree>
    <p:extLst>
      <p:ext uri="{BB962C8B-B14F-4D97-AF65-F5344CB8AC3E}">
        <p14:creationId xmlns:p14="http://schemas.microsoft.com/office/powerpoint/2010/main" val="1596663345"/>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51</a:t>
            </a:fld>
            <a:r>
              <a:rPr lang="en-US" dirty="0" smtClean="0"/>
              <a:t> </a:t>
            </a:r>
            <a:endParaRPr lang="en-US" dirty="0"/>
          </a:p>
        </p:txBody>
      </p:sp>
      <p:sp>
        <p:nvSpPr>
          <p:cNvPr id="3" name="Text Placeholder 2"/>
          <p:cNvSpPr>
            <a:spLocks noGrp="1"/>
          </p:cNvSpPr>
          <p:nvPr>
            <p:ph type="body" sz="quarter" idx="13"/>
          </p:nvPr>
        </p:nvSpPr>
        <p:spPr>
          <a:xfrm>
            <a:off x="488897" y="1097705"/>
            <a:ext cx="10941103" cy="4591895"/>
          </a:xfrm>
        </p:spPr>
        <p:txBody>
          <a:bodyPr/>
          <a:lstStyle/>
          <a:p>
            <a:r>
              <a:rPr lang="en-US" dirty="0" smtClean="0"/>
              <a:t>CDP Runtime Tools</a:t>
            </a:r>
          </a:p>
          <a:p>
            <a:pPr lvl="3"/>
            <a:r>
              <a:rPr lang="en-US" dirty="0" smtClean="0"/>
              <a:t>Kubernetes Dashboard</a:t>
            </a:r>
          </a:p>
          <a:p>
            <a:pPr lvl="3"/>
            <a:r>
              <a:rPr lang="en-US" dirty="0" smtClean="0"/>
              <a:t>Prometheus Dashboard</a:t>
            </a:r>
          </a:p>
          <a:p>
            <a:pPr lvl="3"/>
            <a:r>
              <a:rPr lang="en-US" dirty="0" smtClean="0"/>
              <a:t>Kibana Dashboard</a:t>
            </a:r>
          </a:p>
          <a:p>
            <a:pPr lvl="3"/>
            <a:r>
              <a:rPr lang="en-US" dirty="0" smtClean="0"/>
              <a:t>Grafana Dashboard</a:t>
            </a:r>
          </a:p>
          <a:p>
            <a:pPr lvl="3"/>
            <a:r>
              <a:rPr lang="en-US" dirty="0" smtClean="0"/>
              <a:t>Alert </a:t>
            </a:r>
            <a:r>
              <a:rPr lang="en-US" dirty="0"/>
              <a:t>Manager Dashboard</a:t>
            </a:r>
            <a:endParaRPr lang="en-US" dirty="0">
              <a:solidFill>
                <a:schemeClr val="tx2"/>
              </a:solidFill>
            </a:endParaRPr>
          </a:p>
        </p:txBody>
      </p:sp>
      <p:sp>
        <p:nvSpPr>
          <p:cNvPr id="4" name="Title 3"/>
          <p:cNvSpPr>
            <a:spLocks noGrp="1"/>
          </p:cNvSpPr>
          <p:nvPr>
            <p:ph type="title"/>
          </p:nvPr>
        </p:nvSpPr>
        <p:spPr/>
        <p:txBody>
          <a:bodyPr/>
          <a:lstStyle/>
          <a:p>
            <a:r>
              <a:rPr lang="en-US" dirty="0"/>
              <a:t>Cluster </a:t>
            </a:r>
            <a:r>
              <a:rPr lang="en-US" dirty="0" smtClean="0"/>
              <a:t>Management</a:t>
            </a:r>
            <a:endParaRPr lang="en-US" dirty="0"/>
          </a:p>
        </p:txBody>
      </p:sp>
      <p:sp>
        <p:nvSpPr>
          <p:cNvPr id="8" name="Oval 7" title="Section circle"/>
          <p:cNvSpPr/>
          <p:nvPr/>
        </p:nvSpPr>
        <p:spPr>
          <a:xfrm>
            <a:off x="1070225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9" name="Oval 8" title="Section circle"/>
          <p:cNvSpPr/>
          <p:nvPr/>
        </p:nvSpPr>
        <p:spPr>
          <a:xfrm>
            <a:off x="1058636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3" name="Oval 12" title="Section circle"/>
          <p:cNvSpPr/>
          <p:nvPr/>
        </p:nvSpPr>
        <p:spPr>
          <a:xfrm>
            <a:off x="1047206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4" name="Oval 13" title="Section circle"/>
          <p:cNvSpPr/>
          <p:nvPr/>
        </p:nvSpPr>
        <p:spPr>
          <a:xfrm>
            <a:off x="11046744"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5" name="Oval 14" title="Section circle"/>
          <p:cNvSpPr/>
          <p:nvPr/>
        </p:nvSpPr>
        <p:spPr>
          <a:xfrm>
            <a:off x="10930856"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6" name="Oval 15" title="Section circle"/>
          <p:cNvSpPr/>
          <p:nvPr/>
        </p:nvSpPr>
        <p:spPr>
          <a:xfrm>
            <a:off x="1081655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7" name="Oval 16" title="Section circle"/>
          <p:cNvSpPr/>
          <p:nvPr/>
        </p:nvSpPr>
        <p:spPr>
          <a:xfrm>
            <a:off x="1127693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8" name="Oval 17" title="Section circle"/>
          <p:cNvSpPr/>
          <p:nvPr/>
        </p:nvSpPr>
        <p:spPr>
          <a:xfrm>
            <a:off x="11161044"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9" name="Oval 18" title="Section circle"/>
          <p:cNvSpPr/>
          <p:nvPr/>
        </p:nvSpPr>
        <p:spPr>
          <a:xfrm>
            <a:off x="1139123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0" name="Oval 19" title="Section circle"/>
          <p:cNvSpPr/>
          <p:nvPr/>
        </p:nvSpPr>
        <p:spPr>
          <a:xfrm>
            <a:off x="11621420"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1" name="Oval 20" title="Section circle"/>
          <p:cNvSpPr/>
          <p:nvPr/>
        </p:nvSpPr>
        <p:spPr>
          <a:xfrm>
            <a:off x="11505532"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2" name="Rectangle 21"/>
          <p:cNvSpPr/>
          <p:nvPr/>
        </p:nvSpPr>
        <p:spPr>
          <a:xfrm>
            <a:off x="8267699" y="6151428"/>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Cluster Management</a:t>
            </a:r>
          </a:p>
        </p:txBody>
      </p:sp>
    </p:spTree>
    <p:extLst>
      <p:ext uri="{BB962C8B-B14F-4D97-AF65-F5344CB8AC3E}">
        <p14:creationId xmlns:p14="http://schemas.microsoft.com/office/powerpoint/2010/main" val="1718793091"/>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52</a:t>
            </a:fld>
            <a:r>
              <a:rPr lang="en-US" dirty="0" smtClean="0"/>
              <a:t> </a:t>
            </a:r>
            <a:endParaRPr lang="en-US" dirty="0"/>
          </a:p>
        </p:txBody>
      </p:sp>
      <p:sp>
        <p:nvSpPr>
          <p:cNvPr id="3" name="Text Placeholder 2"/>
          <p:cNvSpPr>
            <a:spLocks noGrp="1"/>
          </p:cNvSpPr>
          <p:nvPr>
            <p:ph type="body" sz="quarter" idx="13"/>
          </p:nvPr>
        </p:nvSpPr>
        <p:spPr>
          <a:xfrm>
            <a:off x="488897" y="894505"/>
            <a:ext cx="10941103" cy="832695"/>
          </a:xfrm>
        </p:spPr>
        <p:txBody>
          <a:bodyPr/>
          <a:lstStyle/>
          <a:p>
            <a:r>
              <a:rPr lang="en-US" dirty="0" smtClean="0"/>
              <a:t>CDP Runtime – Kubernetes Dashboard</a:t>
            </a:r>
          </a:p>
          <a:p>
            <a:pPr lvl="1"/>
            <a:r>
              <a:rPr lang="en-US" dirty="0"/>
              <a:t>The Kubernetes dashboard can be used to </a:t>
            </a:r>
            <a:r>
              <a:rPr lang="en-US" b="1" u="sng" dirty="0"/>
              <a:t>view the containers logs in a centralized location</a:t>
            </a:r>
            <a:r>
              <a:rPr lang="en-US" dirty="0"/>
              <a:t>.</a:t>
            </a:r>
          </a:p>
          <a:p>
            <a:pPr lvl="1"/>
            <a:endParaRPr lang="en-US" dirty="0" smtClean="0"/>
          </a:p>
        </p:txBody>
      </p:sp>
      <p:sp>
        <p:nvSpPr>
          <p:cNvPr id="4" name="Title 3"/>
          <p:cNvSpPr>
            <a:spLocks noGrp="1"/>
          </p:cNvSpPr>
          <p:nvPr>
            <p:ph type="title"/>
          </p:nvPr>
        </p:nvSpPr>
        <p:spPr/>
        <p:txBody>
          <a:bodyPr/>
          <a:lstStyle/>
          <a:p>
            <a:r>
              <a:rPr lang="en-US" dirty="0" smtClean="0"/>
              <a:t>Cluster Management</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8063" y="1715293"/>
            <a:ext cx="9919293" cy="4797268"/>
          </a:xfrm>
          <a:prstGeom prst="rect">
            <a:avLst/>
          </a:prstGeom>
        </p:spPr>
      </p:pic>
      <p:sp>
        <p:nvSpPr>
          <p:cNvPr id="9" name="Oval 8" title="Section circle"/>
          <p:cNvSpPr/>
          <p:nvPr/>
        </p:nvSpPr>
        <p:spPr>
          <a:xfrm>
            <a:off x="1070225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3" name="Oval 12" title="Section circle"/>
          <p:cNvSpPr/>
          <p:nvPr/>
        </p:nvSpPr>
        <p:spPr>
          <a:xfrm>
            <a:off x="1058636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4" name="Oval 13" title="Section circle"/>
          <p:cNvSpPr/>
          <p:nvPr/>
        </p:nvSpPr>
        <p:spPr>
          <a:xfrm>
            <a:off x="1047206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5" name="Oval 14" title="Section circle"/>
          <p:cNvSpPr/>
          <p:nvPr/>
        </p:nvSpPr>
        <p:spPr>
          <a:xfrm>
            <a:off x="1104674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6" name="Oval 15" title="Section circle"/>
          <p:cNvSpPr/>
          <p:nvPr/>
        </p:nvSpPr>
        <p:spPr>
          <a:xfrm>
            <a:off x="10930856"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7" name="Oval 16" title="Section circle"/>
          <p:cNvSpPr/>
          <p:nvPr/>
        </p:nvSpPr>
        <p:spPr>
          <a:xfrm>
            <a:off x="1081655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8" name="Oval 17" title="Section circle"/>
          <p:cNvSpPr/>
          <p:nvPr/>
        </p:nvSpPr>
        <p:spPr>
          <a:xfrm>
            <a:off x="1127693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9" name="Oval 18" title="Section circle"/>
          <p:cNvSpPr/>
          <p:nvPr/>
        </p:nvSpPr>
        <p:spPr>
          <a:xfrm>
            <a:off x="11161044"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0" name="Oval 19" title="Section circle"/>
          <p:cNvSpPr/>
          <p:nvPr/>
        </p:nvSpPr>
        <p:spPr>
          <a:xfrm>
            <a:off x="1139123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1" name="Oval 20" title="Section circle"/>
          <p:cNvSpPr/>
          <p:nvPr/>
        </p:nvSpPr>
        <p:spPr>
          <a:xfrm>
            <a:off x="11621420"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2" name="Oval 21" title="Section circle"/>
          <p:cNvSpPr/>
          <p:nvPr/>
        </p:nvSpPr>
        <p:spPr>
          <a:xfrm>
            <a:off x="11505532"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3" name="Rectangle 22"/>
          <p:cNvSpPr/>
          <p:nvPr/>
        </p:nvSpPr>
        <p:spPr>
          <a:xfrm rot="5400000">
            <a:off x="9982929" y="4428136"/>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Cluster Management</a:t>
            </a:r>
          </a:p>
        </p:txBody>
      </p:sp>
    </p:spTree>
    <p:extLst>
      <p:ext uri="{BB962C8B-B14F-4D97-AF65-F5344CB8AC3E}">
        <p14:creationId xmlns:p14="http://schemas.microsoft.com/office/powerpoint/2010/main" val="30282005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53</a:t>
            </a:fld>
            <a:r>
              <a:rPr lang="en-US" dirty="0" smtClean="0"/>
              <a:t> </a:t>
            </a:r>
            <a:endParaRPr lang="en-US" dirty="0"/>
          </a:p>
        </p:txBody>
      </p:sp>
      <p:sp>
        <p:nvSpPr>
          <p:cNvPr id="3" name="Text Placeholder 2"/>
          <p:cNvSpPr>
            <a:spLocks noGrp="1"/>
          </p:cNvSpPr>
          <p:nvPr>
            <p:ph type="body" sz="quarter" idx="13"/>
          </p:nvPr>
        </p:nvSpPr>
        <p:spPr>
          <a:xfrm>
            <a:off x="488897" y="970705"/>
            <a:ext cx="10941103" cy="832695"/>
          </a:xfrm>
        </p:spPr>
        <p:txBody>
          <a:bodyPr/>
          <a:lstStyle/>
          <a:p>
            <a:r>
              <a:rPr lang="en-US" dirty="0" smtClean="0"/>
              <a:t>CDP Runtime – Kubernetes Dashboard – Logs</a:t>
            </a:r>
          </a:p>
          <a:p>
            <a:pPr lvl="1"/>
            <a:r>
              <a:rPr lang="en-US" dirty="0"/>
              <a:t>The Kubernetes dashboard can be used to </a:t>
            </a:r>
            <a:r>
              <a:rPr lang="en-US" b="1" u="sng" dirty="0"/>
              <a:t>view the containers logs in a centralized location.</a:t>
            </a:r>
          </a:p>
          <a:p>
            <a:pPr lvl="1"/>
            <a:endParaRPr lang="en-US" dirty="0" smtClean="0"/>
          </a:p>
        </p:txBody>
      </p:sp>
      <p:sp>
        <p:nvSpPr>
          <p:cNvPr id="4" name="Title 3"/>
          <p:cNvSpPr>
            <a:spLocks noGrp="1"/>
          </p:cNvSpPr>
          <p:nvPr>
            <p:ph type="title"/>
          </p:nvPr>
        </p:nvSpPr>
        <p:spPr/>
        <p:txBody>
          <a:bodyPr/>
          <a:lstStyle/>
          <a:p>
            <a:r>
              <a:rPr lang="en-US" dirty="0"/>
              <a:t>Cluster </a:t>
            </a:r>
            <a:r>
              <a:rPr lang="en-US" dirty="0" smtClean="0"/>
              <a:t>Management</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9663" y="1739237"/>
            <a:ext cx="10008193" cy="4760624"/>
          </a:xfrm>
          <a:prstGeom prst="rect">
            <a:avLst/>
          </a:prstGeom>
        </p:spPr>
      </p:pic>
      <p:sp>
        <p:nvSpPr>
          <p:cNvPr id="9" name="Oval 8" title="Section circle"/>
          <p:cNvSpPr/>
          <p:nvPr/>
        </p:nvSpPr>
        <p:spPr>
          <a:xfrm>
            <a:off x="1070225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3" name="Oval 12" title="Section circle"/>
          <p:cNvSpPr/>
          <p:nvPr/>
        </p:nvSpPr>
        <p:spPr>
          <a:xfrm>
            <a:off x="1058636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4" name="Oval 13" title="Section circle"/>
          <p:cNvSpPr/>
          <p:nvPr/>
        </p:nvSpPr>
        <p:spPr>
          <a:xfrm>
            <a:off x="1047206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5" name="Oval 14" title="Section circle"/>
          <p:cNvSpPr/>
          <p:nvPr/>
        </p:nvSpPr>
        <p:spPr>
          <a:xfrm>
            <a:off x="1104674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6" name="Oval 15" title="Section circle"/>
          <p:cNvSpPr/>
          <p:nvPr/>
        </p:nvSpPr>
        <p:spPr>
          <a:xfrm>
            <a:off x="10930856"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7" name="Oval 16" title="Section circle"/>
          <p:cNvSpPr/>
          <p:nvPr/>
        </p:nvSpPr>
        <p:spPr>
          <a:xfrm>
            <a:off x="1081655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8" name="Oval 17" title="Section circle"/>
          <p:cNvSpPr/>
          <p:nvPr/>
        </p:nvSpPr>
        <p:spPr>
          <a:xfrm>
            <a:off x="1127693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9" name="Oval 18" title="Section circle"/>
          <p:cNvSpPr/>
          <p:nvPr/>
        </p:nvSpPr>
        <p:spPr>
          <a:xfrm>
            <a:off x="11161044"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0" name="Oval 19" title="Section circle"/>
          <p:cNvSpPr/>
          <p:nvPr/>
        </p:nvSpPr>
        <p:spPr>
          <a:xfrm>
            <a:off x="1139123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1" name="Oval 20" title="Section circle"/>
          <p:cNvSpPr/>
          <p:nvPr/>
        </p:nvSpPr>
        <p:spPr>
          <a:xfrm>
            <a:off x="11621420"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2" name="Oval 21" title="Section circle"/>
          <p:cNvSpPr/>
          <p:nvPr/>
        </p:nvSpPr>
        <p:spPr>
          <a:xfrm>
            <a:off x="11505532"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3" name="Rectangle 22"/>
          <p:cNvSpPr/>
          <p:nvPr/>
        </p:nvSpPr>
        <p:spPr>
          <a:xfrm rot="5400000">
            <a:off x="9960081" y="4444549"/>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Cluster Management</a:t>
            </a:r>
          </a:p>
        </p:txBody>
      </p:sp>
    </p:spTree>
    <p:extLst>
      <p:ext uri="{BB962C8B-B14F-4D97-AF65-F5344CB8AC3E}">
        <p14:creationId xmlns:p14="http://schemas.microsoft.com/office/powerpoint/2010/main" val="37646894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54</a:t>
            </a:fld>
            <a:r>
              <a:rPr lang="en-US" dirty="0" smtClean="0"/>
              <a:t> </a:t>
            </a:r>
            <a:endParaRPr lang="en-US" dirty="0"/>
          </a:p>
        </p:txBody>
      </p:sp>
      <p:sp>
        <p:nvSpPr>
          <p:cNvPr id="3" name="Text Placeholder 2"/>
          <p:cNvSpPr>
            <a:spLocks noGrp="1"/>
          </p:cNvSpPr>
          <p:nvPr>
            <p:ph type="body" sz="quarter" idx="13"/>
          </p:nvPr>
        </p:nvSpPr>
        <p:spPr>
          <a:xfrm>
            <a:off x="488897" y="958005"/>
            <a:ext cx="10941103" cy="832695"/>
          </a:xfrm>
        </p:spPr>
        <p:txBody>
          <a:bodyPr/>
          <a:lstStyle/>
          <a:p>
            <a:r>
              <a:rPr lang="en-US" dirty="0" smtClean="0"/>
              <a:t>CDP Runtime </a:t>
            </a:r>
            <a:r>
              <a:rPr lang="en-US" dirty="0"/>
              <a:t>– Prometheus </a:t>
            </a:r>
            <a:r>
              <a:rPr lang="en-US" dirty="0" smtClean="0"/>
              <a:t>Dashboard</a:t>
            </a:r>
          </a:p>
          <a:p>
            <a:pPr lvl="1"/>
            <a:r>
              <a:rPr lang="en-US" dirty="0"/>
              <a:t>Prometheus provides </a:t>
            </a:r>
            <a:r>
              <a:rPr lang="en-US" b="1" u="sng" dirty="0"/>
              <a:t>complete container cluster monitoring: instrumentation, collection, querying, and alerting</a:t>
            </a:r>
            <a:r>
              <a:rPr lang="en-US" dirty="0"/>
              <a:t>. </a:t>
            </a:r>
          </a:p>
          <a:p>
            <a:pPr lvl="1"/>
            <a:endParaRPr lang="en-US" dirty="0"/>
          </a:p>
        </p:txBody>
      </p:sp>
      <p:sp>
        <p:nvSpPr>
          <p:cNvPr id="4" name="Title 3"/>
          <p:cNvSpPr>
            <a:spLocks noGrp="1"/>
          </p:cNvSpPr>
          <p:nvPr>
            <p:ph type="title"/>
          </p:nvPr>
        </p:nvSpPr>
        <p:spPr/>
        <p:txBody>
          <a:bodyPr/>
          <a:lstStyle/>
          <a:p>
            <a:r>
              <a:rPr lang="en-US" dirty="0"/>
              <a:t>Cluster </a:t>
            </a:r>
            <a:r>
              <a:rPr lang="en-US" dirty="0" smtClean="0"/>
              <a:t>Management</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0685" y="1669797"/>
            <a:ext cx="8443916" cy="4872977"/>
          </a:xfrm>
          <a:prstGeom prst="rect">
            <a:avLst/>
          </a:prstGeom>
        </p:spPr>
      </p:pic>
      <p:sp>
        <p:nvSpPr>
          <p:cNvPr id="9" name="Oval 8" title="Section circle"/>
          <p:cNvSpPr/>
          <p:nvPr/>
        </p:nvSpPr>
        <p:spPr>
          <a:xfrm>
            <a:off x="1070225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3" name="Oval 12" title="Section circle"/>
          <p:cNvSpPr/>
          <p:nvPr/>
        </p:nvSpPr>
        <p:spPr>
          <a:xfrm>
            <a:off x="1058636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4" name="Oval 13" title="Section circle"/>
          <p:cNvSpPr/>
          <p:nvPr/>
        </p:nvSpPr>
        <p:spPr>
          <a:xfrm>
            <a:off x="1047206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5" name="Oval 14" title="Section circle"/>
          <p:cNvSpPr/>
          <p:nvPr/>
        </p:nvSpPr>
        <p:spPr>
          <a:xfrm>
            <a:off x="1104674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6" name="Oval 15" title="Section circle"/>
          <p:cNvSpPr/>
          <p:nvPr/>
        </p:nvSpPr>
        <p:spPr>
          <a:xfrm>
            <a:off x="10930856"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7" name="Oval 16" title="Section circle"/>
          <p:cNvSpPr/>
          <p:nvPr/>
        </p:nvSpPr>
        <p:spPr>
          <a:xfrm>
            <a:off x="1081655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8" name="Oval 17" title="Section circle"/>
          <p:cNvSpPr/>
          <p:nvPr/>
        </p:nvSpPr>
        <p:spPr>
          <a:xfrm>
            <a:off x="1127693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9" name="Oval 18" title="Section circle"/>
          <p:cNvSpPr/>
          <p:nvPr/>
        </p:nvSpPr>
        <p:spPr>
          <a:xfrm>
            <a:off x="11161044"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0" name="Oval 19" title="Section circle"/>
          <p:cNvSpPr/>
          <p:nvPr/>
        </p:nvSpPr>
        <p:spPr>
          <a:xfrm>
            <a:off x="1139123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1" name="Oval 20" title="Section circle"/>
          <p:cNvSpPr/>
          <p:nvPr/>
        </p:nvSpPr>
        <p:spPr>
          <a:xfrm>
            <a:off x="11621420"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2" name="Oval 21" title="Section circle"/>
          <p:cNvSpPr/>
          <p:nvPr/>
        </p:nvSpPr>
        <p:spPr>
          <a:xfrm>
            <a:off x="11505532"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3" name="Rectangle 22"/>
          <p:cNvSpPr/>
          <p:nvPr/>
        </p:nvSpPr>
        <p:spPr>
          <a:xfrm rot="5400000">
            <a:off x="10498626" y="4944207"/>
            <a:ext cx="2027910"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Cluster Management</a:t>
            </a:r>
          </a:p>
        </p:txBody>
      </p:sp>
    </p:spTree>
    <p:extLst>
      <p:ext uri="{BB962C8B-B14F-4D97-AF65-F5344CB8AC3E}">
        <p14:creationId xmlns:p14="http://schemas.microsoft.com/office/powerpoint/2010/main" val="1413827904"/>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55</a:t>
            </a:fld>
            <a:r>
              <a:rPr lang="en-US" dirty="0" smtClean="0"/>
              <a:t> </a:t>
            </a:r>
            <a:endParaRPr lang="en-US" dirty="0"/>
          </a:p>
        </p:txBody>
      </p:sp>
      <p:sp>
        <p:nvSpPr>
          <p:cNvPr id="3" name="Text Placeholder 2"/>
          <p:cNvSpPr>
            <a:spLocks noGrp="1"/>
          </p:cNvSpPr>
          <p:nvPr>
            <p:ph type="body" sz="quarter" idx="13"/>
          </p:nvPr>
        </p:nvSpPr>
        <p:spPr>
          <a:xfrm>
            <a:off x="488897" y="1097705"/>
            <a:ext cx="10941103" cy="832695"/>
          </a:xfrm>
        </p:spPr>
        <p:txBody>
          <a:bodyPr/>
          <a:lstStyle/>
          <a:p>
            <a:r>
              <a:rPr lang="en-US" dirty="0" smtClean="0"/>
              <a:t>CDP Runtime </a:t>
            </a:r>
            <a:r>
              <a:rPr lang="en-US" dirty="0"/>
              <a:t>– Kibana </a:t>
            </a:r>
            <a:r>
              <a:rPr lang="en-US" dirty="0" smtClean="0"/>
              <a:t>Dashboard</a:t>
            </a:r>
          </a:p>
          <a:p>
            <a:pPr lvl="1"/>
            <a:r>
              <a:rPr lang="en-US" dirty="0"/>
              <a:t>Kibana is a tool to visualized logs information.  It can be used to </a:t>
            </a:r>
            <a:r>
              <a:rPr lang="en-US" b="1" u="sng" dirty="0" smtClean="0"/>
              <a:t>visualize </a:t>
            </a:r>
            <a:r>
              <a:rPr lang="en-US" b="1" u="sng" dirty="0"/>
              <a:t>the applications logs</a:t>
            </a:r>
            <a:r>
              <a:rPr lang="en-US" dirty="0"/>
              <a:t>.</a:t>
            </a:r>
          </a:p>
          <a:p>
            <a:endParaRPr lang="en-US" dirty="0"/>
          </a:p>
        </p:txBody>
      </p:sp>
      <p:sp>
        <p:nvSpPr>
          <p:cNvPr id="4" name="Title 3"/>
          <p:cNvSpPr>
            <a:spLocks noGrp="1"/>
          </p:cNvSpPr>
          <p:nvPr>
            <p:ph type="title"/>
          </p:nvPr>
        </p:nvSpPr>
        <p:spPr/>
        <p:txBody>
          <a:bodyPr/>
          <a:lstStyle/>
          <a:p>
            <a:r>
              <a:rPr lang="en-US" dirty="0" smtClean="0"/>
              <a:t>Cluster Management</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5297" y="2239631"/>
            <a:ext cx="9810803" cy="3290882"/>
          </a:xfrm>
          <a:prstGeom prst="rect">
            <a:avLst/>
          </a:prstGeom>
        </p:spPr>
      </p:pic>
      <p:sp>
        <p:nvSpPr>
          <p:cNvPr id="9" name="Oval 8" title="Section circle"/>
          <p:cNvSpPr/>
          <p:nvPr/>
        </p:nvSpPr>
        <p:spPr>
          <a:xfrm>
            <a:off x="1070225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3" name="Oval 12" title="Section circle"/>
          <p:cNvSpPr/>
          <p:nvPr/>
        </p:nvSpPr>
        <p:spPr>
          <a:xfrm>
            <a:off x="1058636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4" name="Oval 13" title="Section circle"/>
          <p:cNvSpPr/>
          <p:nvPr/>
        </p:nvSpPr>
        <p:spPr>
          <a:xfrm>
            <a:off x="1047206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5" name="Oval 14" title="Section circle"/>
          <p:cNvSpPr/>
          <p:nvPr/>
        </p:nvSpPr>
        <p:spPr>
          <a:xfrm>
            <a:off x="1104674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6" name="Oval 15" title="Section circle"/>
          <p:cNvSpPr/>
          <p:nvPr/>
        </p:nvSpPr>
        <p:spPr>
          <a:xfrm>
            <a:off x="10930856"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7" name="Oval 16" title="Section circle"/>
          <p:cNvSpPr/>
          <p:nvPr/>
        </p:nvSpPr>
        <p:spPr>
          <a:xfrm>
            <a:off x="1081655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8" name="Oval 17" title="Section circle"/>
          <p:cNvSpPr/>
          <p:nvPr/>
        </p:nvSpPr>
        <p:spPr>
          <a:xfrm>
            <a:off x="1127693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9" name="Oval 18" title="Section circle"/>
          <p:cNvSpPr/>
          <p:nvPr/>
        </p:nvSpPr>
        <p:spPr>
          <a:xfrm>
            <a:off x="11161044"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0" name="Oval 19" title="Section circle"/>
          <p:cNvSpPr/>
          <p:nvPr/>
        </p:nvSpPr>
        <p:spPr>
          <a:xfrm>
            <a:off x="1139123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1" name="Oval 20" title="Section circle"/>
          <p:cNvSpPr/>
          <p:nvPr/>
        </p:nvSpPr>
        <p:spPr>
          <a:xfrm>
            <a:off x="11621420"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2" name="Oval 21" title="Section circle"/>
          <p:cNvSpPr/>
          <p:nvPr/>
        </p:nvSpPr>
        <p:spPr>
          <a:xfrm>
            <a:off x="11505532" y="279400"/>
            <a:ext cx="90488"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3" name="Rectangle 22"/>
          <p:cNvSpPr/>
          <p:nvPr/>
        </p:nvSpPr>
        <p:spPr>
          <a:xfrm>
            <a:off x="8267699" y="6151428"/>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Cluster Management</a:t>
            </a:r>
          </a:p>
        </p:txBody>
      </p:sp>
      <p:sp>
        <p:nvSpPr>
          <p:cNvPr id="24" name="Oval 23" title="Section circle"/>
          <p:cNvSpPr/>
          <p:nvPr/>
        </p:nvSpPr>
        <p:spPr>
          <a:xfrm>
            <a:off x="11735720"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900684751"/>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56</a:t>
            </a:fld>
            <a:r>
              <a:rPr lang="en-US" dirty="0" smtClean="0"/>
              <a:t> </a:t>
            </a:r>
            <a:endParaRPr lang="en-US" dirty="0"/>
          </a:p>
        </p:txBody>
      </p:sp>
      <p:sp>
        <p:nvSpPr>
          <p:cNvPr id="3" name="Text Placeholder 2"/>
          <p:cNvSpPr>
            <a:spLocks noGrp="1"/>
          </p:cNvSpPr>
          <p:nvPr>
            <p:ph type="body" sz="quarter" idx="13"/>
          </p:nvPr>
        </p:nvSpPr>
        <p:spPr>
          <a:xfrm>
            <a:off x="488897" y="958005"/>
            <a:ext cx="10941103" cy="832695"/>
          </a:xfrm>
        </p:spPr>
        <p:txBody>
          <a:bodyPr/>
          <a:lstStyle/>
          <a:p>
            <a:r>
              <a:rPr lang="en-US" dirty="0" smtClean="0"/>
              <a:t>CDP Runtime </a:t>
            </a:r>
            <a:r>
              <a:rPr lang="en-US" dirty="0"/>
              <a:t>– Grafana </a:t>
            </a:r>
            <a:r>
              <a:rPr lang="en-US" dirty="0" smtClean="0"/>
              <a:t>Dashboard</a:t>
            </a:r>
          </a:p>
          <a:p>
            <a:pPr lvl="1"/>
            <a:r>
              <a:rPr lang="en-US" dirty="0"/>
              <a:t>The Grafana Kubernetes app </a:t>
            </a:r>
            <a:r>
              <a:rPr lang="en-US" b="1" u="sng" dirty="0"/>
              <a:t>allows the monitoring of the Kubernetes cluster's performance</a:t>
            </a:r>
            <a:r>
              <a:rPr lang="en-US" dirty="0"/>
              <a:t>.</a:t>
            </a:r>
          </a:p>
          <a:p>
            <a:pPr lvl="1"/>
            <a:endParaRPr lang="en-US" dirty="0"/>
          </a:p>
        </p:txBody>
      </p:sp>
      <p:sp>
        <p:nvSpPr>
          <p:cNvPr id="4" name="Title 3"/>
          <p:cNvSpPr>
            <a:spLocks noGrp="1"/>
          </p:cNvSpPr>
          <p:nvPr>
            <p:ph type="title"/>
          </p:nvPr>
        </p:nvSpPr>
        <p:spPr/>
        <p:txBody>
          <a:bodyPr/>
          <a:lstStyle/>
          <a:p>
            <a:r>
              <a:rPr lang="en-US" dirty="0" smtClean="0"/>
              <a:t>Cluster Management</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5803" y="1730131"/>
            <a:ext cx="9340903" cy="4385417"/>
          </a:xfrm>
          <a:prstGeom prst="rect">
            <a:avLst/>
          </a:prstGeom>
        </p:spPr>
      </p:pic>
      <p:sp>
        <p:nvSpPr>
          <p:cNvPr id="9" name="Oval 8" title="Section circle"/>
          <p:cNvSpPr/>
          <p:nvPr/>
        </p:nvSpPr>
        <p:spPr>
          <a:xfrm>
            <a:off x="1070225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3" name="Oval 12" title="Section circle"/>
          <p:cNvSpPr/>
          <p:nvPr/>
        </p:nvSpPr>
        <p:spPr>
          <a:xfrm>
            <a:off x="1058636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4" name="Oval 13" title="Section circle"/>
          <p:cNvSpPr/>
          <p:nvPr/>
        </p:nvSpPr>
        <p:spPr>
          <a:xfrm>
            <a:off x="1047206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5" name="Oval 14" title="Section circle"/>
          <p:cNvSpPr/>
          <p:nvPr/>
        </p:nvSpPr>
        <p:spPr>
          <a:xfrm>
            <a:off x="1104674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6" name="Oval 15" title="Section circle"/>
          <p:cNvSpPr/>
          <p:nvPr/>
        </p:nvSpPr>
        <p:spPr>
          <a:xfrm>
            <a:off x="10930856"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7" name="Oval 16" title="Section circle"/>
          <p:cNvSpPr/>
          <p:nvPr/>
        </p:nvSpPr>
        <p:spPr>
          <a:xfrm>
            <a:off x="1081655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8" name="Oval 17" title="Section circle"/>
          <p:cNvSpPr/>
          <p:nvPr/>
        </p:nvSpPr>
        <p:spPr>
          <a:xfrm>
            <a:off x="1127693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9" name="Oval 18" title="Section circle"/>
          <p:cNvSpPr/>
          <p:nvPr/>
        </p:nvSpPr>
        <p:spPr>
          <a:xfrm>
            <a:off x="11161044"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0" name="Oval 19" title="Section circle"/>
          <p:cNvSpPr/>
          <p:nvPr/>
        </p:nvSpPr>
        <p:spPr>
          <a:xfrm>
            <a:off x="1139123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1" name="Oval 20" title="Section circle"/>
          <p:cNvSpPr/>
          <p:nvPr/>
        </p:nvSpPr>
        <p:spPr>
          <a:xfrm>
            <a:off x="11621420"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2" name="Oval 21" title="Section circle"/>
          <p:cNvSpPr/>
          <p:nvPr/>
        </p:nvSpPr>
        <p:spPr>
          <a:xfrm>
            <a:off x="11505532"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3" name="Rectangle 22"/>
          <p:cNvSpPr/>
          <p:nvPr/>
        </p:nvSpPr>
        <p:spPr>
          <a:xfrm>
            <a:off x="8267699" y="6151428"/>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Cluster Management</a:t>
            </a:r>
          </a:p>
        </p:txBody>
      </p:sp>
      <p:sp>
        <p:nvSpPr>
          <p:cNvPr id="24" name="Oval 23" title="Section circle"/>
          <p:cNvSpPr/>
          <p:nvPr/>
        </p:nvSpPr>
        <p:spPr>
          <a:xfrm>
            <a:off x="11735720"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1260130629"/>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57</a:t>
            </a:fld>
            <a:r>
              <a:rPr lang="en-US" dirty="0" smtClean="0"/>
              <a:t> </a:t>
            </a:r>
            <a:endParaRPr lang="en-US" dirty="0"/>
          </a:p>
        </p:txBody>
      </p:sp>
      <p:sp>
        <p:nvSpPr>
          <p:cNvPr id="3" name="Text Placeholder 2"/>
          <p:cNvSpPr>
            <a:spLocks noGrp="1"/>
          </p:cNvSpPr>
          <p:nvPr>
            <p:ph type="body" sz="quarter" idx="13"/>
          </p:nvPr>
        </p:nvSpPr>
        <p:spPr>
          <a:xfrm>
            <a:off x="488897" y="1097705"/>
            <a:ext cx="10941103" cy="832695"/>
          </a:xfrm>
        </p:spPr>
        <p:txBody>
          <a:bodyPr/>
          <a:lstStyle/>
          <a:p>
            <a:r>
              <a:rPr lang="en-US" dirty="0" smtClean="0"/>
              <a:t>CDP Runtime </a:t>
            </a:r>
            <a:r>
              <a:rPr lang="en-US" dirty="0"/>
              <a:t>– </a:t>
            </a:r>
            <a:r>
              <a:rPr lang="en-US" dirty="0" smtClean="0"/>
              <a:t>Alert</a:t>
            </a:r>
            <a:r>
              <a:rPr lang="en-US" i="1" dirty="0"/>
              <a:t>m</a:t>
            </a:r>
            <a:r>
              <a:rPr lang="en-US" i="1" dirty="0" smtClean="0"/>
              <a:t>anager</a:t>
            </a:r>
            <a:r>
              <a:rPr lang="en-US" dirty="0" smtClean="0"/>
              <a:t> Dashboard</a:t>
            </a:r>
          </a:p>
          <a:p>
            <a:pPr lvl="1"/>
            <a:r>
              <a:rPr lang="en-US" dirty="0"/>
              <a:t>The Alert</a:t>
            </a:r>
            <a:r>
              <a:rPr lang="en-US" i="1" dirty="0"/>
              <a:t>manager </a:t>
            </a:r>
            <a:r>
              <a:rPr lang="en-US" dirty="0"/>
              <a:t>dashboard – It can be used to </a:t>
            </a:r>
            <a:r>
              <a:rPr lang="en-US" b="1" u="sng" dirty="0"/>
              <a:t>create new alerts on the system and configure recipients for those alerts</a:t>
            </a:r>
            <a:r>
              <a:rPr lang="en-US" dirty="0"/>
              <a:t>.</a:t>
            </a:r>
          </a:p>
          <a:p>
            <a:pPr lvl="1"/>
            <a:endParaRPr lang="en-US" dirty="0"/>
          </a:p>
        </p:txBody>
      </p:sp>
      <p:sp>
        <p:nvSpPr>
          <p:cNvPr id="4" name="Title 3"/>
          <p:cNvSpPr>
            <a:spLocks noGrp="1"/>
          </p:cNvSpPr>
          <p:nvPr>
            <p:ph type="title"/>
          </p:nvPr>
        </p:nvSpPr>
        <p:spPr/>
        <p:txBody>
          <a:bodyPr/>
          <a:lstStyle/>
          <a:p>
            <a:r>
              <a:rPr lang="en-US" dirty="0" smtClean="0"/>
              <a:t>Cluster Management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041" y="2451100"/>
            <a:ext cx="10255303" cy="3103811"/>
          </a:xfrm>
          <a:prstGeom prst="rect">
            <a:avLst/>
          </a:prstGeom>
        </p:spPr>
      </p:pic>
      <p:sp>
        <p:nvSpPr>
          <p:cNvPr id="9" name="Oval 8" title="Section circle"/>
          <p:cNvSpPr/>
          <p:nvPr/>
        </p:nvSpPr>
        <p:spPr>
          <a:xfrm>
            <a:off x="1070225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3" name="Oval 12" title="Section circle"/>
          <p:cNvSpPr/>
          <p:nvPr/>
        </p:nvSpPr>
        <p:spPr>
          <a:xfrm>
            <a:off x="1058636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4" name="Oval 13" title="Section circle"/>
          <p:cNvSpPr/>
          <p:nvPr/>
        </p:nvSpPr>
        <p:spPr>
          <a:xfrm>
            <a:off x="1047206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5" name="Oval 14" title="Section circle"/>
          <p:cNvSpPr/>
          <p:nvPr/>
        </p:nvSpPr>
        <p:spPr>
          <a:xfrm>
            <a:off x="11046744"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6" name="Oval 15" title="Section circle"/>
          <p:cNvSpPr/>
          <p:nvPr/>
        </p:nvSpPr>
        <p:spPr>
          <a:xfrm>
            <a:off x="10930856"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7" name="Oval 16" title="Section circle"/>
          <p:cNvSpPr/>
          <p:nvPr/>
        </p:nvSpPr>
        <p:spPr>
          <a:xfrm>
            <a:off x="1081655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18" name="Oval 17" title="Section circle"/>
          <p:cNvSpPr/>
          <p:nvPr/>
        </p:nvSpPr>
        <p:spPr>
          <a:xfrm>
            <a:off x="1127693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9" name="Oval 18" title="Section circle"/>
          <p:cNvSpPr/>
          <p:nvPr/>
        </p:nvSpPr>
        <p:spPr>
          <a:xfrm>
            <a:off x="11161044"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0" name="Oval 19" title="Section circle"/>
          <p:cNvSpPr/>
          <p:nvPr/>
        </p:nvSpPr>
        <p:spPr>
          <a:xfrm>
            <a:off x="11391232"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1" name="Oval 20" title="Section circle"/>
          <p:cNvSpPr/>
          <p:nvPr/>
        </p:nvSpPr>
        <p:spPr>
          <a:xfrm>
            <a:off x="11621420"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2" name="Oval 21" title="Section circle"/>
          <p:cNvSpPr/>
          <p:nvPr/>
        </p:nvSpPr>
        <p:spPr>
          <a:xfrm>
            <a:off x="11505532"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3" name="Rectangle 22"/>
          <p:cNvSpPr/>
          <p:nvPr/>
        </p:nvSpPr>
        <p:spPr>
          <a:xfrm>
            <a:off x="8267699" y="6151428"/>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Cluster Management</a:t>
            </a:r>
          </a:p>
        </p:txBody>
      </p:sp>
      <p:sp>
        <p:nvSpPr>
          <p:cNvPr id="24" name="Oval 23" title="Section circle"/>
          <p:cNvSpPr/>
          <p:nvPr/>
        </p:nvSpPr>
        <p:spPr>
          <a:xfrm>
            <a:off x="11735720"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499101701"/>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Check Your Progress</a:t>
            </a:r>
            <a:endParaRPr lang="en-US" dirty="0"/>
          </a:p>
        </p:txBody>
      </p:sp>
      <p:sp>
        <p:nvSpPr>
          <p:cNvPr id="2" name="Slide Number Placeholder 1"/>
          <p:cNvSpPr>
            <a:spLocks noGrp="1"/>
          </p:cNvSpPr>
          <p:nvPr>
            <p:ph type="sldNum" sz="quarter" idx="4294967295"/>
          </p:nvPr>
        </p:nvSpPr>
        <p:spPr>
          <a:xfrm>
            <a:off x="1522413" y="6397626"/>
            <a:ext cx="220663" cy="225425"/>
          </a:xfrm>
        </p:spPr>
        <p:txBody>
          <a:bodyPr/>
          <a:lstStyle/>
          <a:p>
            <a:pPr>
              <a:defRPr/>
            </a:pPr>
            <a:fld id="{F98AD551-1896-6D44-B0B1-213AAAED08DA}" type="slidenum">
              <a:rPr lang="en-US" smtClean="0"/>
              <a:pPr>
                <a:defRPr/>
              </a:pPr>
              <a:t>58</a:t>
            </a:fld>
            <a:r>
              <a:rPr lang="en-US" dirty="0" smtClean="0"/>
              <a:t> </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9927" y="1781185"/>
            <a:ext cx="3368971" cy="3368971"/>
          </a:xfrm>
          <a:prstGeom prst="rect">
            <a:avLst/>
          </a:prstGeom>
        </p:spPr>
      </p:pic>
    </p:spTree>
    <p:extLst>
      <p:ext uri="{BB962C8B-B14F-4D97-AF65-F5344CB8AC3E}">
        <p14:creationId xmlns:p14="http://schemas.microsoft.com/office/powerpoint/2010/main" val="1300364223"/>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090837761"/>
              </p:ext>
            </p:extLst>
          </p:nvPr>
        </p:nvGraphicFramePr>
        <p:xfrm>
          <a:off x="488897" y="2189823"/>
          <a:ext cx="11211106" cy="2621280"/>
        </p:xfrm>
        <a:graphic>
          <a:graphicData uri="http://schemas.openxmlformats.org/drawingml/2006/table">
            <a:tbl>
              <a:tblPr firstRow="1" bandRow="1">
                <a:tableStyleId>{5940675A-B579-460E-94D1-54222C63F5DA}</a:tableStyleId>
              </a:tblPr>
              <a:tblGrid>
                <a:gridCol w="7359703"/>
                <a:gridCol w="3851403"/>
              </a:tblGrid>
              <a:tr h="370840">
                <a:tc>
                  <a:txBody>
                    <a:bodyPr/>
                    <a:lstStyle/>
                    <a:p>
                      <a:r>
                        <a:rPr lang="en-US" sz="1600" b="1" dirty="0" smtClean="0"/>
                        <a:t>Which</a:t>
                      </a:r>
                      <a:r>
                        <a:rPr lang="en-US" sz="1600" b="1" baseline="0" dirty="0" smtClean="0"/>
                        <a:t> tool is used to monitor the performance of the Kubernetes cluster? </a:t>
                      </a:r>
                      <a:endParaRPr lang="en-US" sz="1600" b="1"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85750" marR="0" lvl="3" indent="-285750" algn="l" defTabSz="457200" rtl="0" eaLnBrk="1" fontAlgn="auto" latinLnBrk="0" hangingPunct="1">
                        <a:lnSpc>
                          <a:spcPct val="100000"/>
                        </a:lnSpc>
                        <a:spcBef>
                          <a:spcPts val="0"/>
                        </a:spcBef>
                        <a:spcAft>
                          <a:spcPts val="0"/>
                        </a:spcAft>
                        <a:buClrTx/>
                        <a:buSzTx/>
                        <a:buFont typeface="Arial" charset="0"/>
                        <a:buChar char="•"/>
                        <a:tabLst/>
                        <a:defRPr/>
                      </a:pPr>
                      <a:r>
                        <a:rPr lang="en-US" sz="1600" b="1" dirty="0" smtClean="0"/>
                        <a:t>Prometheus Kibana </a:t>
                      </a:r>
                    </a:p>
                    <a:p>
                      <a:pPr marL="285750" marR="0" lvl="3" indent="-285750" algn="l" defTabSz="457200" rtl="0" eaLnBrk="1" fontAlgn="auto" latinLnBrk="0" hangingPunct="1">
                        <a:lnSpc>
                          <a:spcPct val="100000"/>
                        </a:lnSpc>
                        <a:spcBef>
                          <a:spcPts val="0"/>
                        </a:spcBef>
                        <a:spcAft>
                          <a:spcPts val="0"/>
                        </a:spcAft>
                        <a:buClrTx/>
                        <a:buSzTx/>
                        <a:buFont typeface="Arial" charset="0"/>
                        <a:buChar char="•"/>
                        <a:tabLst/>
                        <a:defRPr/>
                      </a:pPr>
                      <a:r>
                        <a:rPr lang="en-US" sz="1600" b="1" dirty="0" smtClean="0"/>
                        <a:t>Grafana</a:t>
                      </a:r>
                    </a:p>
                    <a:p>
                      <a:pPr marL="285750" marR="0" lvl="3" indent="-285750" algn="l" defTabSz="457200" rtl="0" eaLnBrk="1" fontAlgn="auto" latinLnBrk="0" hangingPunct="1">
                        <a:lnSpc>
                          <a:spcPct val="100000"/>
                        </a:lnSpc>
                        <a:spcBef>
                          <a:spcPts val="0"/>
                        </a:spcBef>
                        <a:spcAft>
                          <a:spcPts val="0"/>
                        </a:spcAft>
                        <a:buClrTx/>
                        <a:buSzTx/>
                        <a:buFont typeface="Arial" charset="0"/>
                        <a:buChar char="•"/>
                        <a:tabLst/>
                        <a:defRPr/>
                      </a:pPr>
                      <a:r>
                        <a:rPr lang="en-US" sz="1600" b="1" dirty="0" smtClean="0"/>
                        <a:t>Alert Manager </a:t>
                      </a:r>
                    </a:p>
                    <a:p>
                      <a:pPr marL="285750" marR="0" lvl="3" indent="-285750" algn="l" defTabSz="457200" rtl="0" eaLnBrk="1" fontAlgn="auto" latinLnBrk="0" hangingPunct="1">
                        <a:lnSpc>
                          <a:spcPct val="100000"/>
                        </a:lnSpc>
                        <a:spcBef>
                          <a:spcPts val="0"/>
                        </a:spcBef>
                        <a:spcAft>
                          <a:spcPts val="0"/>
                        </a:spcAft>
                        <a:buClrTx/>
                        <a:buSzTx/>
                        <a:buFont typeface="Arial" charset="0"/>
                        <a:buChar char="•"/>
                        <a:tabLst/>
                        <a:defRPr/>
                      </a:pPr>
                      <a:r>
                        <a:rPr lang="en-US" sz="1600" b="1" dirty="0" smtClean="0"/>
                        <a:t>Runmeter</a:t>
                      </a:r>
                    </a:p>
                    <a:p>
                      <a:pPr marL="0" marR="0" lvl="3" indent="0" algn="l" defTabSz="457200" rtl="0" eaLnBrk="1" fontAlgn="auto" latinLnBrk="0" hangingPunct="1">
                        <a:lnSpc>
                          <a:spcPct val="100000"/>
                        </a:lnSpc>
                        <a:spcBef>
                          <a:spcPts val="0"/>
                        </a:spcBef>
                        <a:spcAft>
                          <a:spcPts val="0"/>
                        </a:spcAft>
                        <a:buClrTx/>
                        <a:buSzTx/>
                        <a:buFontTx/>
                        <a:buNone/>
                        <a:tabLst/>
                        <a:defRPr/>
                      </a:pPr>
                      <a:endParaRPr lang="en-US" sz="1600" b="1" dirty="0"/>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70840">
                <a:tc>
                  <a:txBody>
                    <a:bodyPr/>
                    <a:lstStyle/>
                    <a:p>
                      <a:r>
                        <a:rPr lang="en-US" sz="1600" b="1" dirty="0" smtClean="0"/>
                        <a:t>“Kubectl</a:t>
                      </a:r>
                      <a:r>
                        <a:rPr lang="en-US" sz="1600" b="1" baseline="0" dirty="0" smtClean="0"/>
                        <a:t> replace” is used for (</a:t>
                      </a:r>
                      <a:r>
                        <a:rPr lang="en-US" sz="1600" b="1" i="1" baseline="0" dirty="0" smtClean="0"/>
                        <a:t>mark all answers</a:t>
                      </a:r>
                      <a:r>
                        <a:rPr lang="en-US" sz="1600" b="1" baseline="0" dirty="0" smtClean="0"/>
                        <a:t>).</a:t>
                      </a:r>
                      <a:endParaRPr lang="en-US" sz="1600" b="1"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85750" indent="-285750">
                        <a:buFont typeface="Arial" charset="0"/>
                        <a:buChar char="•"/>
                      </a:pPr>
                      <a:r>
                        <a:rPr lang="en-US" sz="1600" b="1" dirty="0" smtClean="0"/>
                        <a:t>Replace an object</a:t>
                      </a:r>
                    </a:p>
                    <a:p>
                      <a:pPr marL="285750" indent="-285750">
                        <a:buFont typeface="Arial" charset="0"/>
                        <a:buChar char="•"/>
                      </a:pPr>
                      <a:r>
                        <a:rPr lang="en-US" sz="1600" b="1" dirty="0" smtClean="0"/>
                        <a:t>Perform Rolling update</a:t>
                      </a:r>
                    </a:p>
                    <a:p>
                      <a:pPr marL="285750" indent="-285750">
                        <a:buFont typeface="Arial" charset="0"/>
                        <a:buChar char="•"/>
                      </a:pPr>
                      <a:r>
                        <a:rPr lang="en-US" sz="1600" b="1" dirty="0" smtClean="0"/>
                        <a:t>Replace Kubernetes version</a:t>
                      </a:r>
                    </a:p>
                    <a:p>
                      <a:pPr marL="285750" indent="-285750">
                        <a:buFont typeface="Arial" charset="0"/>
                        <a:buChar char="•"/>
                      </a:pPr>
                      <a:r>
                        <a:rPr lang="en-US" sz="1600" b="1" dirty="0" smtClean="0"/>
                        <a:t>Replace files on the node file system </a:t>
                      </a:r>
                    </a:p>
                    <a:p>
                      <a:pPr marL="285750" indent="-285750">
                        <a:buFont typeface="Arial" charset="0"/>
                        <a:buChar char="•"/>
                      </a:pPr>
                      <a:endParaRPr lang="en-US" sz="1600" b="1" dirty="0" smtClean="0"/>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4" name="Rectangle 3"/>
          <p:cNvSpPr/>
          <p:nvPr/>
        </p:nvSpPr>
        <p:spPr>
          <a:xfrm>
            <a:off x="1993879" y="1527403"/>
            <a:ext cx="3641404" cy="461665"/>
          </a:xfrm>
          <a:prstGeom prst="rect">
            <a:avLst/>
          </a:prstGeom>
          <a:noFill/>
        </p:spPr>
        <p:txBody>
          <a:bodyPr wrap="square" lIns="91440" tIns="45720" rIns="91440" bIns="45720">
            <a:spAutoFit/>
          </a:bodyPr>
          <a:lstStyle/>
          <a:p>
            <a:pPr algn="ctr"/>
            <a:r>
              <a:rPr lang="en-US" sz="2400" b="1"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Cluster Management</a:t>
            </a:r>
            <a:endParaRPr lang="en-US" sz="2400" b="1"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5" name="TextBox 4"/>
          <p:cNvSpPr txBox="1"/>
          <p:nvPr/>
        </p:nvSpPr>
        <p:spPr>
          <a:xfrm rot="20708730">
            <a:off x="9157780" y="582484"/>
            <a:ext cx="1148856" cy="811212"/>
          </a:xfrm>
          <a:prstGeom prst="rect">
            <a:avLst/>
          </a:prstGeom>
          <a:noFill/>
          <a:ln>
            <a:noFill/>
          </a:ln>
        </p:spPr>
        <p:txBody>
          <a:bodyPr wrap="square" lIns="0" tIns="0" rIns="0" bIns="0" rtlCol="0">
            <a:noAutofit/>
          </a:bodyPr>
          <a:lstStyle/>
          <a:p>
            <a:r>
              <a:rPr lang="en-US" sz="5400" u="sng" dirty="0" smtClean="0">
                <a:solidFill>
                  <a:srgbClr val="CF2A2A"/>
                </a:solidFill>
                <a:latin typeface="Segoe Script" panose="020B0504020000000003" pitchFamily="34" charset="0"/>
              </a:rPr>
              <a:t>A+</a:t>
            </a:r>
          </a:p>
        </p:txBody>
      </p:sp>
    </p:spTree>
    <p:extLst>
      <p:ext uri="{BB962C8B-B14F-4D97-AF65-F5344CB8AC3E}">
        <p14:creationId xmlns:p14="http://schemas.microsoft.com/office/powerpoint/2010/main" val="2804204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6</a:t>
            </a:fld>
            <a:r>
              <a:rPr lang="en-US" dirty="0" smtClean="0"/>
              <a:t> </a:t>
            </a:r>
            <a:endParaRPr lang="en-US" dirty="0"/>
          </a:p>
        </p:txBody>
      </p:sp>
      <p:sp>
        <p:nvSpPr>
          <p:cNvPr id="3" name="Text Placeholder 2"/>
          <p:cNvSpPr>
            <a:spLocks noGrp="1"/>
          </p:cNvSpPr>
          <p:nvPr>
            <p:ph type="body" sz="quarter" idx="13"/>
          </p:nvPr>
        </p:nvSpPr>
        <p:spPr>
          <a:xfrm>
            <a:off x="488897" y="1097706"/>
            <a:ext cx="7220003" cy="4058494"/>
          </a:xfrm>
        </p:spPr>
        <p:txBody>
          <a:bodyPr/>
          <a:lstStyle/>
          <a:p>
            <a:r>
              <a:rPr lang="en-US" dirty="0" smtClean="0"/>
              <a:t>The Need for Container Orchestration</a:t>
            </a:r>
          </a:p>
          <a:p>
            <a:endParaRPr lang="en-US" sz="1400" dirty="0" smtClean="0">
              <a:solidFill>
                <a:schemeClr val="tx2"/>
              </a:solidFill>
            </a:endParaRPr>
          </a:p>
          <a:p>
            <a:pPr lvl="1"/>
            <a:r>
              <a:rPr lang="en-US" dirty="0" smtClean="0">
                <a:solidFill>
                  <a:schemeClr val="tx2"/>
                </a:solidFill>
              </a:rPr>
              <a:t>Standalone Docker containers are good for managing a few containers running on a fewer hosts.</a:t>
            </a:r>
          </a:p>
          <a:p>
            <a:pPr lvl="2"/>
            <a:r>
              <a:rPr lang="en-US" dirty="0" smtClean="0">
                <a:solidFill>
                  <a:schemeClr val="tx2"/>
                </a:solidFill>
              </a:rPr>
              <a:t>For a large scale production environment, there is a need to: </a:t>
            </a:r>
          </a:p>
          <a:p>
            <a:pPr lvl="3">
              <a:spcAft>
                <a:spcPts val="400"/>
              </a:spcAft>
            </a:pPr>
            <a:r>
              <a:rPr lang="en-US" dirty="0" smtClean="0">
                <a:solidFill>
                  <a:schemeClr val="tx2"/>
                </a:solidFill>
              </a:rPr>
              <a:t>Provide for dozens of containers running on hundreds of hosts.</a:t>
            </a:r>
          </a:p>
          <a:p>
            <a:pPr lvl="3">
              <a:spcAft>
                <a:spcPts val="400"/>
              </a:spcAft>
            </a:pPr>
            <a:r>
              <a:rPr lang="en-US" dirty="0" smtClean="0">
                <a:solidFill>
                  <a:schemeClr val="tx2"/>
                </a:solidFill>
              </a:rPr>
              <a:t>Automate the distribution of dozens of microServices.</a:t>
            </a:r>
          </a:p>
          <a:p>
            <a:pPr lvl="3">
              <a:spcAft>
                <a:spcPts val="400"/>
              </a:spcAft>
            </a:pPr>
            <a:r>
              <a:rPr lang="en-US" dirty="0" smtClean="0">
                <a:solidFill>
                  <a:schemeClr val="tx2"/>
                </a:solidFill>
              </a:rPr>
              <a:t>Ensure higher levels of utilization &amp; efficiency.</a:t>
            </a:r>
          </a:p>
          <a:p>
            <a:pPr marL="285750" indent="-285750">
              <a:buFont typeface="Arial" charset="0"/>
              <a:buChar char="•"/>
            </a:pPr>
            <a:endParaRPr lang="en-US" sz="1400" dirty="0" smtClean="0">
              <a:solidFill>
                <a:schemeClr val="tx2"/>
              </a:solidFill>
            </a:endParaRPr>
          </a:p>
          <a:p>
            <a:pPr marL="285750" indent="-285750">
              <a:buFont typeface="Arial" charset="0"/>
              <a:buChar char="•"/>
            </a:pPr>
            <a:endParaRPr lang="en-US" sz="1400" dirty="0">
              <a:solidFill>
                <a:schemeClr val="tx2"/>
              </a:solidFill>
            </a:endParaRPr>
          </a:p>
          <a:p>
            <a:endParaRPr lang="en-US" sz="1400" dirty="0">
              <a:solidFill>
                <a:schemeClr val="tx2"/>
              </a:solidFill>
            </a:endParaRPr>
          </a:p>
        </p:txBody>
      </p:sp>
      <p:sp>
        <p:nvSpPr>
          <p:cNvPr id="4" name="Title 3"/>
          <p:cNvSpPr>
            <a:spLocks noGrp="1"/>
          </p:cNvSpPr>
          <p:nvPr>
            <p:ph type="title"/>
          </p:nvPr>
        </p:nvSpPr>
        <p:spPr/>
        <p:txBody>
          <a:bodyPr/>
          <a:lstStyle/>
          <a:p>
            <a:r>
              <a:rPr lang="en-US" dirty="0" smtClean="0"/>
              <a:t>Kubernetes – Why?</a:t>
            </a:r>
            <a:endParaRPr lang="en-US" dirty="0"/>
          </a:p>
        </p:txBody>
      </p:sp>
      <p:pic>
        <p:nvPicPr>
          <p:cNvPr id="5" name="Picture 4"/>
          <p:cNvPicPr>
            <a:picLocks noChangeAspect="1"/>
          </p:cNvPicPr>
          <p:nvPr/>
        </p:nvPicPr>
        <p:blipFill>
          <a:blip r:embed="rId3"/>
          <a:stretch>
            <a:fillRect/>
          </a:stretch>
        </p:blipFill>
        <p:spPr>
          <a:xfrm>
            <a:off x="8170864" y="1019464"/>
            <a:ext cx="3378202" cy="3378202"/>
          </a:xfrm>
          <a:prstGeom prst="rect">
            <a:avLst/>
          </a:prstGeom>
        </p:spPr>
      </p:pic>
      <p:sp>
        <p:nvSpPr>
          <p:cNvPr id="22" name="Rectangle 21"/>
          <p:cNvSpPr/>
          <p:nvPr/>
        </p:nvSpPr>
        <p:spPr>
          <a:xfrm>
            <a:off x="8267699" y="6141267"/>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Kubernetes: Overview</a:t>
            </a:r>
          </a:p>
        </p:txBody>
      </p:sp>
      <p:sp>
        <p:nvSpPr>
          <p:cNvPr id="23" name="Oval 22" title="Section circle"/>
          <p:cNvSpPr/>
          <p:nvPr/>
        </p:nvSpPr>
        <p:spPr>
          <a:xfrm>
            <a:off x="10822786"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4" name="Oval 23" title="Section circle"/>
          <p:cNvSpPr/>
          <p:nvPr/>
        </p:nvSpPr>
        <p:spPr>
          <a:xfrm>
            <a:off x="10706898"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5" name="Oval 24" title="Section circle"/>
          <p:cNvSpPr/>
          <p:nvPr/>
        </p:nvSpPr>
        <p:spPr>
          <a:xfrm>
            <a:off x="1059259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26" name="Oval 25" title="Section circle"/>
          <p:cNvSpPr/>
          <p:nvPr/>
        </p:nvSpPr>
        <p:spPr>
          <a:xfrm>
            <a:off x="11167274"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7" name="Oval 26" title="Section circle"/>
          <p:cNvSpPr/>
          <p:nvPr/>
        </p:nvSpPr>
        <p:spPr>
          <a:xfrm>
            <a:off x="11051386"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8" name="Oval 27" title="Section circle"/>
          <p:cNvSpPr/>
          <p:nvPr/>
        </p:nvSpPr>
        <p:spPr>
          <a:xfrm>
            <a:off x="10937086"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29" name="Oval 28" title="Section circle"/>
          <p:cNvSpPr/>
          <p:nvPr/>
        </p:nvSpPr>
        <p:spPr>
          <a:xfrm>
            <a:off x="1151176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0" name="Oval 29" title="Section circle"/>
          <p:cNvSpPr/>
          <p:nvPr/>
        </p:nvSpPr>
        <p:spPr>
          <a:xfrm>
            <a:off x="11395874"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1" name="Oval 30" title="Section circle"/>
          <p:cNvSpPr/>
          <p:nvPr/>
        </p:nvSpPr>
        <p:spPr>
          <a:xfrm>
            <a:off x="11281574"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32" name="Oval 31" title="Section circle"/>
          <p:cNvSpPr/>
          <p:nvPr/>
        </p:nvSpPr>
        <p:spPr>
          <a:xfrm>
            <a:off x="107084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3" name="Oval 32" title="Section circle"/>
          <p:cNvSpPr/>
          <p:nvPr/>
        </p:nvSpPr>
        <p:spPr>
          <a:xfrm>
            <a:off x="10592598"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4" name="Oval 33" title="Section circle"/>
          <p:cNvSpPr/>
          <p:nvPr/>
        </p:nvSpPr>
        <p:spPr>
          <a:xfrm>
            <a:off x="1162606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35" name="Oval 34" title="Section circle"/>
          <p:cNvSpPr/>
          <p:nvPr/>
        </p:nvSpPr>
        <p:spPr>
          <a:xfrm>
            <a:off x="108227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6" name="Oval 35" title="Section circle"/>
          <p:cNvSpPr/>
          <p:nvPr/>
        </p:nvSpPr>
        <p:spPr>
          <a:xfrm>
            <a:off x="110529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7" name="Oval 36" title="Section circle"/>
          <p:cNvSpPr/>
          <p:nvPr/>
        </p:nvSpPr>
        <p:spPr>
          <a:xfrm>
            <a:off x="10937086"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8" name="Oval 37" title="Section circle"/>
          <p:cNvSpPr/>
          <p:nvPr/>
        </p:nvSpPr>
        <p:spPr>
          <a:xfrm>
            <a:off x="111672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9" name="Oval 38" title="Section circle"/>
          <p:cNvSpPr/>
          <p:nvPr/>
        </p:nvSpPr>
        <p:spPr>
          <a:xfrm>
            <a:off x="113974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0" name="Oval 39" title="Section circle"/>
          <p:cNvSpPr/>
          <p:nvPr/>
        </p:nvSpPr>
        <p:spPr>
          <a:xfrm>
            <a:off x="11281574"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1" name="Oval 40" title="Section circle"/>
          <p:cNvSpPr/>
          <p:nvPr/>
        </p:nvSpPr>
        <p:spPr>
          <a:xfrm>
            <a:off x="115117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2934664466"/>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type="body" sz="quarter" idx="13"/>
          </p:nvPr>
        </p:nvSpPr>
        <p:spPr>
          <a:xfrm>
            <a:off x="488896" y="1139825"/>
            <a:ext cx="11347503" cy="4811713"/>
          </a:xfrm>
          <a:prstGeom prst="rect">
            <a:avLst/>
          </a:prstGeom>
        </p:spPr>
        <p:txBody>
          <a:bodyPr/>
          <a:lstStyle/>
          <a:p>
            <a:r>
              <a:rPr lang="en-US" dirty="0" smtClean="0">
                <a:solidFill>
                  <a:srgbClr val="959595"/>
                </a:solidFill>
              </a:rPr>
              <a:t>Kubernetes: </a:t>
            </a:r>
            <a:r>
              <a:rPr lang="en-US" dirty="0">
                <a:solidFill>
                  <a:srgbClr val="959595"/>
                </a:solidFill>
              </a:rPr>
              <a:t>An Overview</a:t>
            </a:r>
          </a:p>
          <a:p>
            <a:r>
              <a:rPr lang="en-US" dirty="0">
                <a:solidFill>
                  <a:srgbClr val="959595"/>
                </a:solidFill>
              </a:rPr>
              <a:t>YAML files</a:t>
            </a:r>
          </a:p>
          <a:p>
            <a:r>
              <a:rPr lang="en-US" dirty="0">
                <a:solidFill>
                  <a:srgbClr val="959595"/>
                </a:solidFill>
              </a:rPr>
              <a:t>AJSC6 </a:t>
            </a:r>
            <a:r>
              <a:rPr lang="en-US" dirty="0" smtClean="0">
                <a:solidFill>
                  <a:srgbClr val="959595"/>
                </a:solidFill>
              </a:rPr>
              <a:t>Deployment</a:t>
            </a:r>
          </a:p>
          <a:p>
            <a:r>
              <a:rPr lang="en-US" dirty="0">
                <a:solidFill>
                  <a:srgbClr val="959595"/>
                </a:solidFill>
              </a:rPr>
              <a:t>Cluster Management </a:t>
            </a:r>
          </a:p>
          <a:p>
            <a:r>
              <a:rPr lang="en-US" sz="2800" b="1" i="1" u="sng" dirty="0"/>
              <a:t>Services, Load Balancing, and Networking</a:t>
            </a:r>
          </a:p>
          <a:p>
            <a:endParaRPr lang="en-US" dirty="0" smtClean="0">
              <a:solidFill>
                <a:srgbClr val="959595"/>
              </a:solidFill>
            </a:endParaRPr>
          </a:p>
          <a:p>
            <a:endParaRPr lang="en-US" dirty="0" smtClean="0"/>
          </a:p>
        </p:txBody>
      </p:sp>
      <p:sp>
        <p:nvSpPr>
          <p:cNvPr id="6" name="Title 5"/>
          <p:cNvSpPr>
            <a:spLocks noGrp="1"/>
          </p:cNvSpPr>
          <p:nvPr>
            <p:ph type="title"/>
          </p:nvPr>
        </p:nvSpPr>
        <p:spPr/>
        <p:txBody>
          <a:bodyPr/>
          <a:lstStyle/>
          <a:p>
            <a:r>
              <a:rPr lang="en-US" dirty="0" smtClean="0"/>
              <a:t>Contents</a:t>
            </a:r>
            <a:endParaRPr lang="en-US" dirty="0"/>
          </a:p>
        </p:txBody>
      </p:sp>
    </p:spTree>
    <p:extLst>
      <p:ext uri="{BB962C8B-B14F-4D97-AF65-F5344CB8AC3E}">
        <p14:creationId xmlns:p14="http://schemas.microsoft.com/office/powerpoint/2010/main" val="633596237"/>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61</a:t>
            </a:fld>
            <a:r>
              <a:rPr lang="en-US" dirty="0" smtClean="0"/>
              <a:t> </a:t>
            </a:r>
            <a:endParaRPr lang="en-US" dirty="0"/>
          </a:p>
        </p:txBody>
      </p:sp>
      <p:sp>
        <p:nvSpPr>
          <p:cNvPr id="3" name="Text Placeholder 2"/>
          <p:cNvSpPr>
            <a:spLocks noGrp="1"/>
          </p:cNvSpPr>
          <p:nvPr>
            <p:ph type="body" sz="quarter" idx="13"/>
          </p:nvPr>
        </p:nvSpPr>
        <p:spPr>
          <a:xfrm>
            <a:off x="488898" y="1097705"/>
            <a:ext cx="4551028" cy="2634587"/>
          </a:xfrm>
        </p:spPr>
        <p:txBody>
          <a:bodyPr/>
          <a:lstStyle/>
          <a:p>
            <a:r>
              <a:rPr lang="en-US" dirty="0" smtClean="0"/>
              <a:t>Networking</a:t>
            </a:r>
          </a:p>
          <a:p>
            <a:endParaRPr lang="en-US" sz="1400" dirty="0" smtClean="0">
              <a:solidFill>
                <a:schemeClr val="tx2"/>
              </a:solidFill>
            </a:endParaRPr>
          </a:p>
          <a:p>
            <a:pPr lvl="1"/>
            <a:r>
              <a:rPr lang="en-US" dirty="0" smtClean="0"/>
              <a:t>Kubernetes uses a private vLAN for the cluster management and Pods traffic.</a:t>
            </a:r>
          </a:p>
          <a:p>
            <a:pPr lvl="2"/>
            <a:r>
              <a:rPr lang="en-US" dirty="0" smtClean="0"/>
              <a:t>Basic concepts: </a:t>
            </a:r>
          </a:p>
          <a:p>
            <a:pPr lvl="3"/>
            <a:r>
              <a:rPr lang="en-US" dirty="0"/>
              <a:t>all containers can communicate with all other containers without </a:t>
            </a:r>
            <a:r>
              <a:rPr lang="en-US" dirty="0" smtClean="0"/>
              <a:t>NAT.</a:t>
            </a:r>
            <a:endParaRPr lang="en-US" dirty="0"/>
          </a:p>
          <a:p>
            <a:pPr lvl="3"/>
            <a:r>
              <a:rPr lang="en-US" dirty="0"/>
              <a:t>all nodes can communicate with all containers (and vice-versa) without NAT</a:t>
            </a:r>
          </a:p>
          <a:p>
            <a:pPr lvl="3"/>
            <a:r>
              <a:rPr lang="en-US" dirty="0"/>
              <a:t>the IP that a container sees itself as is the same IP that others see it </a:t>
            </a:r>
            <a:r>
              <a:rPr lang="en-US" dirty="0" smtClean="0"/>
              <a:t>as</a:t>
            </a:r>
            <a:endParaRPr lang="en-US" dirty="0"/>
          </a:p>
          <a:p>
            <a:pPr lvl="2"/>
            <a:endParaRPr lang="en-US" dirty="0"/>
          </a:p>
          <a:p>
            <a:pPr lvl="2"/>
            <a:r>
              <a:rPr lang="en-US" dirty="0"/>
              <a:t>    </a:t>
            </a:r>
            <a:endParaRPr lang="en-US" sz="1400" dirty="0" smtClean="0">
              <a:solidFill>
                <a:schemeClr val="tx2"/>
              </a:solidFill>
            </a:endParaRPr>
          </a:p>
          <a:p>
            <a:pPr marL="285750" indent="-285750">
              <a:buFont typeface="Arial" charset="0"/>
              <a:buChar char="•"/>
            </a:pPr>
            <a:endParaRPr lang="en-US" sz="1400" dirty="0">
              <a:solidFill>
                <a:schemeClr val="tx2"/>
              </a:solidFill>
            </a:endParaRPr>
          </a:p>
          <a:p>
            <a:endParaRPr lang="en-US" sz="1400" dirty="0">
              <a:solidFill>
                <a:schemeClr val="tx2"/>
              </a:solidFill>
            </a:endParaRPr>
          </a:p>
        </p:txBody>
      </p:sp>
      <p:sp>
        <p:nvSpPr>
          <p:cNvPr id="4" name="Title 3"/>
          <p:cNvSpPr>
            <a:spLocks noGrp="1"/>
          </p:cNvSpPr>
          <p:nvPr>
            <p:ph type="title"/>
          </p:nvPr>
        </p:nvSpPr>
        <p:spPr/>
        <p:txBody>
          <a:bodyPr/>
          <a:lstStyle/>
          <a:p>
            <a:r>
              <a:rPr lang="en-US" dirty="0"/>
              <a:t>Services, Load Balancing, and Networking</a:t>
            </a:r>
          </a:p>
        </p:txBody>
      </p:sp>
      <p:sp>
        <p:nvSpPr>
          <p:cNvPr id="8" name="Oval 7" title="Section circle"/>
          <p:cNvSpPr/>
          <p:nvPr/>
        </p:nvSpPr>
        <p:spPr>
          <a:xfrm>
            <a:off x="11358993"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9" name="Oval 8" title="Section circle"/>
          <p:cNvSpPr/>
          <p:nvPr/>
        </p:nvSpPr>
        <p:spPr>
          <a:xfrm>
            <a:off x="11243105"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3" name="Oval 12" title="Section circle"/>
          <p:cNvSpPr/>
          <p:nvPr/>
        </p:nvSpPr>
        <p:spPr>
          <a:xfrm>
            <a:off x="11473293"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4" name="Oval 13" title="Section circle"/>
          <p:cNvSpPr/>
          <p:nvPr/>
        </p:nvSpPr>
        <p:spPr>
          <a:xfrm>
            <a:off x="11587593"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5" name="Rectangle 14"/>
          <p:cNvSpPr/>
          <p:nvPr/>
        </p:nvSpPr>
        <p:spPr>
          <a:xfrm>
            <a:off x="7410452" y="6143524"/>
            <a:ext cx="3923142"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Services</a:t>
            </a:r>
            <a:r>
              <a:rPr lang="en-US" sz="1600"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 Load Balancing, and </a:t>
            </a: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Networking</a:t>
            </a:r>
            <a:endParaRPr lang="en-US" sz="1600"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10" name="Rounded Rectangle 9"/>
          <p:cNvSpPr/>
          <p:nvPr/>
        </p:nvSpPr>
        <p:spPr>
          <a:xfrm>
            <a:off x="6545555" y="1857247"/>
            <a:ext cx="5042038" cy="633957"/>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Private vLAN</a:t>
            </a:r>
            <a:endParaRPr lang="en-US" dirty="0"/>
          </a:p>
        </p:txBody>
      </p:sp>
      <p:sp>
        <p:nvSpPr>
          <p:cNvPr id="11" name="Rounded Rectangle 10"/>
          <p:cNvSpPr/>
          <p:nvPr/>
        </p:nvSpPr>
        <p:spPr>
          <a:xfrm>
            <a:off x="6525145" y="2959115"/>
            <a:ext cx="14748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Host 1</a:t>
            </a:r>
            <a:endParaRPr lang="en-US" dirty="0"/>
          </a:p>
        </p:txBody>
      </p:sp>
      <p:sp>
        <p:nvSpPr>
          <p:cNvPr id="12" name="Rounded Rectangle 11"/>
          <p:cNvSpPr/>
          <p:nvPr/>
        </p:nvSpPr>
        <p:spPr>
          <a:xfrm>
            <a:off x="8374839" y="2929904"/>
            <a:ext cx="14748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Host 2</a:t>
            </a:r>
            <a:endParaRPr lang="en-US" dirty="0"/>
          </a:p>
        </p:txBody>
      </p:sp>
      <p:sp>
        <p:nvSpPr>
          <p:cNvPr id="16" name="Rounded Rectangle 15"/>
          <p:cNvSpPr/>
          <p:nvPr/>
        </p:nvSpPr>
        <p:spPr>
          <a:xfrm>
            <a:off x="10112755" y="2950680"/>
            <a:ext cx="14748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Host 3</a:t>
            </a:r>
            <a:endParaRPr lang="en-US" dirty="0"/>
          </a:p>
        </p:txBody>
      </p:sp>
      <p:sp>
        <p:nvSpPr>
          <p:cNvPr id="17" name="Right Arrow 16"/>
          <p:cNvSpPr/>
          <p:nvPr/>
        </p:nvSpPr>
        <p:spPr>
          <a:xfrm rot="5400000">
            <a:off x="10603258" y="2575519"/>
            <a:ext cx="398224" cy="368969"/>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8" name="Right Arrow 17"/>
          <p:cNvSpPr/>
          <p:nvPr/>
        </p:nvSpPr>
        <p:spPr>
          <a:xfrm rot="5400000">
            <a:off x="8913145" y="2562351"/>
            <a:ext cx="398224" cy="368969"/>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9" name="Right Arrow 18"/>
          <p:cNvSpPr/>
          <p:nvPr/>
        </p:nvSpPr>
        <p:spPr>
          <a:xfrm rot="5400000">
            <a:off x="7038546" y="2575519"/>
            <a:ext cx="398224" cy="368969"/>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Tree>
    <p:extLst>
      <p:ext uri="{BB962C8B-B14F-4D97-AF65-F5344CB8AC3E}">
        <p14:creationId xmlns:p14="http://schemas.microsoft.com/office/powerpoint/2010/main" val="324178014"/>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62</a:t>
            </a:fld>
            <a:r>
              <a:rPr lang="en-US" dirty="0" smtClean="0"/>
              <a:t> </a:t>
            </a:r>
            <a:endParaRPr lang="en-US" dirty="0"/>
          </a:p>
        </p:txBody>
      </p:sp>
      <p:sp>
        <p:nvSpPr>
          <p:cNvPr id="3" name="Text Placeholder 2"/>
          <p:cNvSpPr>
            <a:spLocks noGrp="1"/>
          </p:cNvSpPr>
          <p:nvPr>
            <p:ph type="body" sz="quarter" idx="13"/>
          </p:nvPr>
        </p:nvSpPr>
        <p:spPr>
          <a:xfrm>
            <a:off x="488897" y="1097705"/>
            <a:ext cx="10102903" cy="2486561"/>
          </a:xfrm>
        </p:spPr>
        <p:txBody>
          <a:bodyPr/>
          <a:lstStyle/>
          <a:p>
            <a:r>
              <a:rPr lang="en-US" dirty="0" smtClean="0"/>
              <a:t>Services</a:t>
            </a:r>
          </a:p>
          <a:p>
            <a:pPr marL="0" lvl="2" indent="0">
              <a:buNone/>
            </a:pPr>
            <a:endParaRPr lang="en-US" dirty="0"/>
          </a:p>
          <a:p>
            <a:pPr lvl="1"/>
            <a:r>
              <a:rPr lang="en-US" dirty="0"/>
              <a:t>A Kubernetes Service is an abstraction which defines a logical set of Pods and a policy by which to access </a:t>
            </a:r>
            <a:r>
              <a:rPr lang="en-US" dirty="0" smtClean="0"/>
              <a:t>them.</a:t>
            </a:r>
          </a:p>
          <a:p>
            <a:pPr lvl="2"/>
            <a:r>
              <a:rPr lang="en-US" dirty="0" smtClean="0"/>
              <a:t>It is like a load balancer service for your pods.</a:t>
            </a:r>
          </a:p>
          <a:p>
            <a:pPr lvl="2"/>
            <a:r>
              <a:rPr lang="en-US" dirty="0" smtClean="0"/>
              <a:t>It uses internal DNS so pods can communicate with other services across the cluster.</a:t>
            </a:r>
          </a:p>
          <a:p>
            <a:pPr lvl="2"/>
            <a:r>
              <a:rPr lang="en-US" dirty="0" smtClean="0"/>
              <a:t>It can be accessed on the private vLAN or used External Host IP addresses .</a:t>
            </a:r>
          </a:p>
          <a:p>
            <a:pPr lvl="2"/>
            <a:endParaRPr lang="en-US" sz="2000" dirty="0">
              <a:solidFill>
                <a:schemeClr val="tx2"/>
              </a:solidFill>
            </a:endParaRPr>
          </a:p>
          <a:p>
            <a:pPr marL="0" lvl="2" indent="0">
              <a:buNone/>
            </a:pPr>
            <a:endParaRPr lang="en-US" sz="2000" dirty="0" smtClean="0">
              <a:solidFill>
                <a:schemeClr val="tx2"/>
              </a:solidFill>
            </a:endParaRPr>
          </a:p>
          <a:p>
            <a:pPr marL="285750" indent="-285750">
              <a:buFont typeface="Arial" charset="0"/>
              <a:buChar char="•"/>
            </a:pPr>
            <a:endParaRPr lang="en-US" sz="1400" dirty="0">
              <a:solidFill>
                <a:schemeClr val="tx2"/>
              </a:solidFill>
            </a:endParaRPr>
          </a:p>
          <a:p>
            <a:endParaRPr lang="en-US" sz="1400" dirty="0">
              <a:solidFill>
                <a:schemeClr val="tx2"/>
              </a:solidFill>
            </a:endParaRPr>
          </a:p>
        </p:txBody>
      </p:sp>
      <p:sp>
        <p:nvSpPr>
          <p:cNvPr id="4" name="Title 3"/>
          <p:cNvSpPr>
            <a:spLocks noGrp="1"/>
          </p:cNvSpPr>
          <p:nvPr>
            <p:ph type="title"/>
          </p:nvPr>
        </p:nvSpPr>
        <p:spPr/>
        <p:txBody>
          <a:bodyPr/>
          <a:lstStyle/>
          <a:p>
            <a:r>
              <a:rPr lang="en-US" dirty="0"/>
              <a:t>Services, Load Balancing, and Networking</a:t>
            </a:r>
          </a:p>
        </p:txBody>
      </p:sp>
      <p:sp>
        <p:nvSpPr>
          <p:cNvPr id="9" name="Oval 8" title="Section circle"/>
          <p:cNvSpPr/>
          <p:nvPr/>
        </p:nvSpPr>
        <p:spPr>
          <a:xfrm>
            <a:off x="11358993"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3" name="Oval 12" title="Section circle"/>
          <p:cNvSpPr/>
          <p:nvPr/>
        </p:nvSpPr>
        <p:spPr>
          <a:xfrm>
            <a:off x="11243105"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4" name="Oval 13" title="Section circle"/>
          <p:cNvSpPr/>
          <p:nvPr/>
        </p:nvSpPr>
        <p:spPr>
          <a:xfrm>
            <a:off x="11473293"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6" name="Oval 15" title="Section circle"/>
          <p:cNvSpPr/>
          <p:nvPr/>
        </p:nvSpPr>
        <p:spPr>
          <a:xfrm>
            <a:off x="11587593"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7" name="Rectangle 16"/>
          <p:cNvSpPr/>
          <p:nvPr/>
        </p:nvSpPr>
        <p:spPr>
          <a:xfrm>
            <a:off x="7410452" y="6143524"/>
            <a:ext cx="3923142"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Services</a:t>
            </a:r>
            <a:r>
              <a:rPr lang="en-US" sz="1600"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 Load Balancing, and </a:t>
            </a: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Networking</a:t>
            </a:r>
            <a:endParaRPr lang="en-US" sz="1600"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5" name="TextBox 4"/>
          <p:cNvSpPr txBox="1"/>
          <p:nvPr/>
        </p:nvSpPr>
        <p:spPr>
          <a:xfrm>
            <a:off x="962526" y="4042611"/>
            <a:ext cx="914400" cy="914400"/>
          </a:xfrm>
          <a:prstGeom prst="rect">
            <a:avLst/>
          </a:prstGeom>
          <a:noFill/>
          <a:ln>
            <a:noFill/>
          </a:ln>
        </p:spPr>
        <p:txBody>
          <a:bodyPr wrap="none" lIns="0" tIns="0" rIns="0" bIns="0" rtlCol="0">
            <a:noAutofit/>
          </a:bodyPr>
          <a:lstStyle/>
          <a:p>
            <a:endParaRPr lang="en-US" sz="1400" dirty="0" smtClean="0">
              <a:solidFill>
                <a:schemeClr val="tx2"/>
              </a:solidFill>
            </a:endParaRPr>
          </a:p>
        </p:txBody>
      </p:sp>
      <p:sp>
        <p:nvSpPr>
          <p:cNvPr id="11" name="Rounded Rectangle 10"/>
          <p:cNvSpPr/>
          <p:nvPr/>
        </p:nvSpPr>
        <p:spPr>
          <a:xfrm>
            <a:off x="6201067" y="3801979"/>
            <a:ext cx="5042038" cy="633957"/>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Service (80/TCP)</a:t>
            </a:r>
            <a:endParaRPr lang="en-US" dirty="0"/>
          </a:p>
        </p:txBody>
      </p:sp>
      <p:sp>
        <p:nvSpPr>
          <p:cNvPr id="12" name="Rounded Rectangle 11"/>
          <p:cNvSpPr/>
          <p:nvPr/>
        </p:nvSpPr>
        <p:spPr>
          <a:xfrm>
            <a:off x="6180657" y="4903847"/>
            <a:ext cx="14748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Pod 1 (8080/TCP)</a:t>
            </a:r>
            <a:endParaRPr lang="en-US" dirty="0"/>
          </a:p>
        </p:txBody>
      </p:sp>
      <p:sp>
        <p:nvSpPr>
          <p:cNvPr id="15" name="Rounded Rectangle 14"/>
          <p:cNvSpPr/>
          <p:nvPr/>
        </p:nvSpPr>
        <p:spPr>
          <a:xfrm>
            <a:off x="8030351" y="4874636"/>
            <a:ext cx="14748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Pod 2</a:t>
            </a:r>
          </a:p>
          <a:p>
            <a:pPr algn="ctr"/>
            <a:r>
              <a:rPr lang="en-US" dirty="0" smtClean="0"/>
              <a:t>(8080/TCP)</a:t>
            </a:r>
            <a:endParaRPr lang="en-US" dirty="0"/>
          </a:p>
        </p:txBody>
      </p:sp>
      <p:sp>
        <p:nvSpPr>
          <p:cNvPr id="18" name="Rounded Rectangle 17"/>
          <p:cNvSpPr/>
          <p:nvPr/>
        </p:nvSpPr>
        <p:spPr>
          <a:xfrm>
            <a:off x="9768267" y="4895412"/>
            <a:ext cx="14748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Pod 3</a:t>
            </a:r>
          </a:p>
          <a:p>
            <a:pPr algn="ctr"/>
            <a:r>
              <a:rPr lang="en-US" dirty="0" smtClean="0"/>
              <a:t>(8080/TCP)</a:t>
            </a:r>
            <a:endParaRPr lang="en-US" dirty="0"/>
          </a:p>
        </p:txBody>
      </p:sp>
      <p:sp>
        <p:nvSpPr>
          <p:cNvPr id="20" name="Right Arrow 19"/>
          <p:cNvSpPr/>
          <p:nvPr/>
        </p:nvSpPr>
        <p:spPr>
          <a:xfrm rot="5400000">
            <a:off x="10258770" y="4520251"/>
            <a:ext cx="398224" cy="368969"/>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6" name="TextBox 5"/>
          <p:cNvSpPr txBox="1"/>
          <p:nvPr/>
        </p:nvSpPr>
        <p:spPr>
          <a:xfrm>
            <a:off x="9127958" y="5630779"/>
            <a:ext cx="914400" cy="914400"/>
          </a:xfrm>
          <a:prstGeom prst="rect">
            <a:avLst/>
          </a:prstGeom>
          <a:noFill/>
          <a:ln>
            <a:noFill/>
          </a:ln>
        </p:spPr>
        <p:txBody>
          <a:bodyPr wrap="none" lIns="0" tIns="0" rIns="0" bIns="0" rtlCol="0">
            <a:noAutofit/>
          </a:bodyPr>
          <a:lstStyle/>
          <a:p>
            <a:endParaRPr lang="en-US" sz="1400" dirty="0" smtClean="0">
              <a:solidFill>
                <a:schemeClr val="tx2"/>
              </a:solidFill>
            </a:endParaRPr>
          </a:p>
        </p:txBody>
      </p:sp>
      <p:sp>
        <p:nvSpPr>
          <p:cNvPr id="30" name="Right Arrow 29"/>
          <p:cNvSpPr/>
          <p:nvPr/>
        </p:nvSpPr>
        <p:spPr>
          <a:xfrm rot="5400000">
            <a:off x="8568657" y="4507083"/>
            <a:ext cx="398224" cy="368969"/>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31" name="Right Arrow 30"/>
          <p:cNvSpPr/>
          <p:nvPr/>
        </p:nvSpPr>
        <p:spPr>
          <a:xfrm rot="5400000">
            <a:off x="6694058" y="4520251"/>
            <a:ext cx="398224" cy="368969"/>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Tree>
    <p:extLst>
      <p:ext uri="{BB962C8B-B14F-4D97-AF65-F5344CB8AC3E}">
        <p14:creationId xmlns:p14="http://schemas.microsoft.com/office/powerpoint/2010/main" val="1727881651"/>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63</a:t>
            </a:fld>
            <a:r>
              <a:rPr lang="en-US" dirty="0" smtClean="0"/>
              <a:t> </a:t>
            </a:r>
            <a:endParaRPr lang="en-US" dirty="0"/>
          </a:p>
        </p:txBody>
      </p:sp>
      <p:sp>
        <p:nvSpPr>
          <p:cNvPr id="3" name="Text Placeholder 2"/>
          <p:cNvSpPr>
            <a:spLocks noGrp="1"/>
          </p:cNvSpPr>
          <p:nvPr>
            <p:ph type="body" sz="quarter" idx="13"/>
          </p:nvPr>
        </p:nvSpPr>
        <p:spPr>
          <a:xfrm>
            <a:off x="488897" y="1097705"/>
            <a:ext cx="10102903" cy="2271137"/>
          </a:xfrm>
        </p:spPr>
        <p:txBody>
          <a:bodyPr/>
          <a:lstStyle/>
          <a:p>
            <a:r>
              <a:rPr lang="en-US" dirty="0" smtClean="0"/>
              <a:t>AJSC6 Service example with External IPs</a:t>
            </a:r>
          </a:p>
          <a:p>
            <a:pPr marL="0" lvl="2" indent="0">
              <a:buNone/>
            </a:pPr>
            <a:r>
              <a:rPr lang="en-US" dirty="0" smtClean="0"/>
              <a:t>    </a:t>
            </a:r>
          </a:p>
          <a:p>
            <a:pPr marL="0" lvl="2" indent="0">
              <a:buNone/>
            </a:pPr>
            <a:r>
              <a:rPr lang="en-US" dirty="0" smtClean="0"/>
              <a:t>2 Pods – tmlaapitest4 listening on port 9882/TCP</a:t>
            </a:r>
          </a:p>
          <a:p>
            <a:pPr marL="0" lvl="2" indent="0">
              <a:buNone/>
            </a:pPr>
            <a:r>
              <a:rPr lang="en-US" dirty="0" smtClean="0"/>
              <a:t>1 Service – tmlaapitest4 listening on port 9882/TCP with two Pods </a:t>
            </a:r>
          </a:p>
          <a:p>
            <a:pPr marL="0" lvl="2" indent="0">
              <a:buNone/>
            </a:pPr>
            <a:r>
              <a:rPr lang="en-US" dirty="0" smtClean="0"/>
              <a:t>2 External IPs associate to the service tmlaapitest4 </a:t>
            </a:r>
          </a:p>
          <a:p>
            <a:pPr marL="0" lvl="2" indent="0">
              <a:buNone/>
            </a:pPr>
            <a:endParaRPr lang="en-US" sz="2000" dirty="0" smtClean="0"/>
          </a:p>
          <a:p>
            <a:pPr marL="0" lvl="2" indent="0">
              <a:buNone/>
            </a:pPr>
            <a:endParaRPr lang="en-US" sz="2000" dirty="0"/>
          </a:p>
        </p:txBody>
      </p:sp>
      <p:sp>
        <p:nvSpPr>
          <p:cNvPr id="4" name="Title 3"/>
          <p:cNvSpPr>
            <a:spLocks noGrp="1"/>
          </p:cNvSpPr>
          <p:nvPr>
            <p:ph type="title"/>
          </p:nvPr>
        </p:nvSpPr>
        <p:spPr/>
        <p:txBody>
          <a:bodyPr/>
          <a:lstStyle/>
          <a:p>
            <a:r>
              <a:rPr lang="en-US" dirty="0" smtClean="0"/>
              <a:t>Services, Load </a:t>
            </a:r>
            <a:r>
              <a:rPr lang="en-US" dirty="0"/>
              <a:t>Balancing, and Networking</a:t>
            </a:r>
          </a:p>
        </p:txBody>
      </p:sp>
      <p:sp>
        <p:nvSpPr>
          <p:cNvPr id="8" name="Oval 7" title="Section circle"/>
          <p:cNvSpPr/>
          <p:nvPr/>
        </p:nvSpPr>
        <p:spPr>
          <a:xfrm>
            <a:off x="11358993"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9" name="Oval 8" title="Section circle"/>
          <p:cNvSpPr/>
          <p:nvPr/>
        </p:nvSpPr>
        <p:spPr>
          <a:xfrm>
            <a:off x="11243105"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3" name="Oval 12" title="Section circle"/>
          <p:cNvSpPr/>
          <p:nvPr/>
        </p:nvSpPr>
        <p:spPr>
          <a:xfrm>
            <a:off x="11473293"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4" name="Oval 13" title="Section circle"/>
          <p:cNvSpPr/>
          <p:nvPr/>
        </p:nvSpPr>
        <p:spPr>
          <a:xfrm>
            <a:off x="11587593"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5" name="Rectangle 14"/>
          <p:cNvSpPr/>
          <p:nvPr/>
        </p:nvSpPr>
        <p:spPr>
          <a:xfrm>
            <a:off x="7410452" y="6143524"/>
            <a:ext cx="3923142"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Services</a:t>
            </a:r>
            <a:r>
              <a:rPr lang="en-US" sz="1600"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 Load Balancing, and </a:t>
            </a: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Networking</a:t>
            </a:r>
            <a:endParaRPr lang="en-US" sz="1600"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10" name="Rounded Rectangle 9"/>
          <p:cNvSpPr/>
          <p:nvPr/>
        </p:nvSpPr>
        <p:spPr>
          <a:xfrm>
            <a:off x="1729568" y="3296973"/>
            <a:ext cx="8862232" cy="301305"/>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Service “tmlaapitest4” (9882/TCP)</a:t>
            </a:r>
            <a:endParaRPr lang="en-US" dirty="0"/>
          </a:p>
        </p:txBody>
      </p:sp>
      <p:sp>
        <p:nvSpPr>
          <p:cNvPr id="11" name="Rounded Rectangle 10"/>
          <p:cNvSpPr/>
          <p:nvPr/>
        </p:nvSpPr>
        <p:spPr>
          <a:xfrm>
            <a:off x="5529351" y="4053020"/>
            <a:ext cx="1474838" cy="1239677"/>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Node1</a:t>
            </a:r>
            <a:endParaRPr lang="en-US" dirty="0"/>
          </a:p>
        </p:txBody>
      </p:sp>
      <p:sp>
        <p:nvSpPr>
          <p:cNvPr id="12" name="Rounded Rectangle 11"/>
          <p:cNvSpPr/>
          <p:nvPr/>
        </p:nvSpPr>
        <p:spPr>
          <a:xfrm>
            <a:off x="7379045" y="4023809"/>
            <a:ext cx="1474838" cy="1255721"/>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Node2</a:t>
            </a:r>
            <a:endParaRPr lang="en-US" dirty="0"/>
          </a:p>
        </p:txBody>
      </p:sp>
      <p:sp>
        <p:nvSpPr>
          <p:cNvPr id="16" name="Rounded Rectangle 15"/>
          <p:cNvSpPr/>
          <p:nvPr/>
        </p:nvSpPr>
        <p:spPr>
          <a:xfrm>
            <a:off x="9116961" y="4028543"/>
            <a:ext cx="1474838" cy="124811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Node3</a:t>
            </a:r>
            <a:endParaRPr lang="en-US" dirty="0"/>
          </a:p>
        </p:txBody>
      </p:sp>
      <p:sp>
        <p:nvSpPr>
          <p:cNvPr id="17" name="Right Arrow 16"/>
          <p:cNvSpPr/>
          <p:nvPr/>
        </p:nvSpPr>
        <p:spPr>
          <a:xfrm rot="5400000">
            <a:off x="9607464" y="3653382"/>
            <a:ext cx="398224" cy="368969"/>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8" name="Right Arrow 17"/>
          <p:cNvSpPr/>
          <p:nvPr/>
        </p:nvSpPr>
        <p:spPr>
          <a:xfrm rot="5400000">
            <a:off x="7917351" y="3656256"/>
            <a:ext cx="398224" cy="368969"/>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9" name="Right Arrow 18"/>
          <p:cNvSpPr/>
          <p:nvPr/>
        </p:nvSpPr>
        <p:spPr>
          <a:xfrm rot="5400000">
            <a:off x="6042752" y="3669424"/>
            <a:ext cx="398224" cy="368969"/>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20" name="Rounded Rectangle 19"/>
          <p:cNvSpPr/>
          <p:nvPr/>
        </p:nvSpPr>
        <p:spPr>
          <a:xfrm>
            <a:off x="3629845" y="4053020"/>
            <a:ext cx="1474838" cy="1223636"/>
          </a:xfrm>
          <a:prstGeom prst="roundRect">
            <a:avLst>
              <a:gd name="adj" fmla="val 1146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Master2</a:t>
            </a:r>
            <a:endParaRPr lang="en-US" dirty="0"/>
          </a:p>
        </p:txBody>
      </p:sp>
      <p:sp>
        <p:nvSpPr>
          <p:cNvPr id="21" name="Rounded Rectangle 20"/>
          <p:cNvSpPr/>
          <p:nvPr/>
        </p:nvSpPr>
        <p:spPr>
          <a:xfrm>
            <a:off x="1729567" y="4053020"/>
            <a:ext cx="1474838" cy="1239677"/>
          </a:xfrm>
          <a:prstGeom prst="roundRect">
            <a:avLst>
              <a:gd name="adj" fmla="val 1146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Master1</a:t>
            </a:r>
            <a:endParaRPr lang="en-US" dirty="0"/>
          </a:p>
        </p:txBody>
      </p:sp>
      <p:sp>
        <p:nvSpPr>
          <p:cNvPr id="22" name="Right Arrow 21"/>
          <p:cNvSpPr/>
          <p:nvPr/>
        </p:nvSpPr>
        <p:spPr>
          <a:xfrm rot="5400000">
            <a:off x="4061678" y="3669424"/>
            <a:ext cx="398224" cy="368969"/>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23" name="Right Arrow 22"/>
          <p:cNvSpPr/>
          <p:nvPr/>
        </p:nvSpPr>
        <p:spPr>
          <a:xfrm rot="5400000">
            <a:off x="2187079" y="3660343"/>
            <a:ext cx="398224" cy="368969"/>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24" name="Rounded Rectangle 23"/>
          <p:cNvSpPr/>
          <p:nvPr/>
        </p:nvSpPr>
        <p:spPr>
          <a:xfrm>
            <a:off x="7594089" y="4126145"/>
            <a:ext cx="1126628" cy="364476"/>
          </a:xfrm>
          <a:prstGeom prst="round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a:t>Tmlaapitest4 (9882/tcp)</a:t>
            </a:r>
          </a:p>
        </p:txBody>
      </p:sp>
      <p:sp>
        <p:nvSpPr>
          <p:cNvPr id="25" name="Rounded Rectangle 24"/>
          <p:cNvSpPr/>
          <p:nvPr/>
        </p:nvSpPr>
        <p:spPr>
          <a:xfrm>
            <a:off x="5698353" y="4143287"/>
            <a:ext cx="1126627" cy="364476"/>
          </a:xfrm>
          <a:prstGeom prst="round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Tmlaapitest4 (9882/tcp)</a:t>
            </a:r>
            <a:endParaRPr lang="en-US" sz="1200" dirty="0"/>
          </a:p>
        </p:txBody>
      </p:sp>
      <p:sp>
        <p:nvSpPr>
          <p:cNvPr id="26" name="Rounded Rectangle 25"/>
          <p:cNvSpPr/>
          <p:nvPr/>
        </p:nvSpPr>
        <p:spPr>
          <a:xfrm>
            <a:off x="1904058" y="4891146"/>
            <a:ext cx="1126628" cy="364476"/>
          </a:xfrm>
          <a:prstGeom prst="roundRect">
            <a:avLst/>
          </a:prstGeom>
          <a:solidFill>
            <a:schemeClr val="bg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EXTERNAL IP1</a:t>
            </a:r>
            <a:endParaRPr lang="en-US" sz="1200" dirty="0"/>
          </a:p>
        </p:txBody>
      </p:sp>
      <p:sp>
        <p:nvSpPr>
          <p:cNvPr id="27" name="Rounded Rectangle 26"/>
          <p:cNvSpPr/>
          <p:nvPr/>
        </p:nvSpPr>
        <p:spPr>
          <a:xfrm>
            <a:off x="3781895" y="4891146"/>
            <a:ext cx="1126628" cy="364476"/>
          </a:xfrm>
          <a:prstGeom prst="roundRect">
            <a:avLst/>
          </a:prstGeom>
          <a:solidFill>
            <a:schemeClr val="bg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EXTERNAL IP2</a:t>
            </a:r>
            <a:endParaRPr lang="en-US" sz="1200" dirty="0"/>
          </a:p>
        </p:txBody>
      </p:sp>
    </p:spTree>
    <p:extLst>
      <p:ext uri="{BB962C8B-B14F-4D97-AF65-F5344CB8AC3E}">
        <p14:creationId xmlns:p14="http://schemas.microsoft.com/office/powerpoint/2010/main" val="520823692"/>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p:cNvSpPr/>
          <p:nvPr/>
        </p:nvSpPr>
        <p:spPr>
          <a:xfrm>
            <a:off x="782963" y="3306396"/>
            <a:ext cx="10312663" cy="2585748"/>
          </a:xfrm>
          <a:prstGeom prst="round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smtClean="0"/>
          </a:p>
          <a:p>
            <a:pPr algn="ctr"/>
            <a:endParaRPr lang="en-US" dirty="0" smtClean="0"/>
          </a:p>
          <a:p>
            <a:pPr algn="ctr"/>
            <a:endParaRPr lang="en-US" dirty="0" smtClean="0"/>
          </a:p>
          <a:p>
            <a:pPr algn="ctr"/>
            <a:endParaRPr lang="en-US" dirty="0" smtClean="0"/>
          </a:p>
          <a:p>
            <a:pPr algn="ctr"/>
            <a:endParaRPr lang="en-US" dirty="0" smtClean="0"/>
          </a:p>
          <a:p>
            <a:pPr algn="ctr"/>
            <a:endParaRPr lang="en-US" dirty="0" smtClean="0"/>
          </a:p>
          <a:p>
            <a:pPr algn="ctr"/>
            <a:endParaRPr lang="en-US" dirty="0" smtClean="0"/>
          </a:p>
          <a:p>
            <a:pPr algn="ctr"/>
            <a:endParaRPr lang="en-US" dirty="0" smtClean="0"/>
          </a:p>
          <a:p>
            <a:pPr algn="ctr"/>
            <a:r>
              <a:rPr lang="en-US" dirty="0" smtClean="0">
                <a:solidFill>
                  <a:sysClr val="windowText" lastClr="000000"/>
                </a:solidFill>
              </a:rPr>
              <a:t>Kubernetes Cluster </a:t>
            </a:r>
            <a:endParaRPr lang="en-US" dirty="0">
              <a:solidFill>
                <a:sysClr val="windowText" lastClr="000000"/>
              </a:solidFill>
            </a:endParaRPr>
          </a:p>
        </p:txBody>
      </p:sp>
      <p:sp>
        <p:nvSpPr>
          <p:cNvPr id="2" name="Slide Number Placeholder 1"/>
          <p:cNvSpPr>
            <a:spLocks noGrp="1"/>
          </p:cNvSpPr>
          <p:nvPr>
            <p:ph type="sldNum" sz="quarter" idx="11"/>
          </p:nvPr>
        </p:nvSpPr>
        <p:spPr/>
        <p:txBody>
          <a:bodyPr/>
          <a:lstStyle/>
          <a:p>
            <a:fld id="{12CB907E-C602-C34B-93F7-CA9E40714286}" type="slidenum">
              <a:rPr lang="en-US" smtClean="0"/>
              <a:pPr/>
              <a:t>64</a:t>
            </a:fld>
            <a:r>
              <a:rPr lang="en-US" dirty="0" smtClean="0"/>
              <a:t> </a:t>
            </a:r>
            <a:endParaRPr lang="en-US" dirty="0"/>
          </a:p>
        </p:txBody>
      </p:sp>
      <p:sp>
        <p:nvSpPr>
          <p:cNvPr id="3" name="Text Placeholder 2"/>
          <p:cNvSpPr>
            <a:spLocks noGrp="1"/>
          </p:cNvSpPr>
          <p:nvPr>
            <p:ph type="body" sz="quarter" idx="13"/>
          </p:nvPr>
        </p:nvSpPr>
        <p:spPr>
          <a:xfrm>
            <a:off x="488897" y="1097706"/>
            <a:ext cx="10102903" cy="1260484"/>
          </a:xfrm>
        </p:spPr>
        <p:txBody>
          <a:bodyPr/>
          <a:lstStyle/>
          <a:p>
            <a:r>
              <a:rPr lang="en-US" dirty="0" smtClean="0"/>
              <a:t>AJSC6 Service example with External IPs – User Flow</a:t>
            </a:r>
          </a:p>
          <a:p>
            <a:pPr marL="0" lvl="2" indent="0">
              <a:buNone/>
            </a:pPr>
            <a:r>
              <a:rPr lang="en-US" dirty="0" smtClean="0"/>
              <a:t>    </a:t>
            </a:r>
          </a:p>
        </p:txBody>
      </p:sp>
      <p:sp>
        <p:nvSpPr>
          <p:cNvPr id="4" name="Title 3"/>
          <p:cNvSpPr>
            <a:spLocks noGrp="1"/>
          </p:cNvSpPr>
          <p:nvPr>
            <p:ph type="title"/>
          </p:nvPr>
        </p:nvSpPr>
        <p:spPr/>
        <p:txBody>
          <a:bodyPr/>
          <a:lstStyle/>
          <a:p>
            <a:r>
              <a:rPr lang="en-US" dirty="0" smtClean="0"/>
              <a:t>Services, Load </a:t>
            </a:r>
            <a:r>
              <a:rPr lang="en-US" dirty="0"/>
              <a:t>Balancing, and Networking</a:t>
            </a:r>
          </a:p>
        </p:txBody>
      </p:sp>
      <p:sp>
        <p:nvSpPr>
          <p:cNvPr id="8" name="Oval 7" title="Section circle"/>
          <p:cNvSpPr/>
          <p:nvPr/>
        </p:nvSpPr>
        <p:spPr>
          <a:xfrm>
            <a:off x="11358993"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9" name="Oval 8" title="Section circle"/>
          <p:cNvSpPr/>
          <p:nvPr/>
        </p:nvSpPr>
        <p:spPr>
          <a:xfrm>
            <a:off x="11243105"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3" name="Oval 12" title="Section circle"/>
          <p:cNvSpPr/>
          <p:nvPr/>
        </p:nvSpPr>
        <p:spPr>
          <a:xfrm>
            <a:off x="11473293"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4" name="Oval 13" title="Section circle"/>
          <p:cNvSpPr/>
          <p:nvPr/>
        </p:nvSpPr>
        <p:spPr>
          <a:xfrm>
            <a:off x="11587593"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5" name="Rectangle 14"/>
          <p:cNvSpPr/>
          <p:nvPr/>
        </p:nvSpPr>
        <p:spPr>
          <a:xfrm>
            <a:off x="7410452" y="6143524"/>
            <a:ext cx="3923142"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Services</a:t>
            </a:r>
            <a:r>
              <a:rPr lang="en-US" sz="1600"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 Load Balancing, and </a:t>
            </a: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Networking</a:t>
            </a:r>
            <a:endParaRPr lang="en-US" sz="1600"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28" name="Rounded Rectangle 27"/>
          <p:cNvSpPr/>
          <p:nvPr/>
        </p:nvSpPr>
        <p:spPr>
          <a:xfrm>
            <a:off x="4220691" y="1721801"/>
            <a:ext cx="2575145" cy="385009"/>
          </a:xfrm>
          <a:prstGeom prst="roundRect">
            <a:avLst>
              <a:gd name="adj" fmla="val 1146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User run API Call</a:t>
            </a:r>
            <a:endParaRPr lang="en-US" dirty="0"/>
          </a:p>
        </p:txBody>
      </p:sp>
      <p:sp>
        <p:nvSpPr>
          <p:cNvPr id="29" name="Rounded Rectangle 28"/>
          <p:cNvSpPr/>
          <p:nvPr/>
        </p:nvSpPr>
        <p:spPr>
          <a:xfrm>
            <a:off x="3026750" y="2549731"/>
            <a:ext cx="4963026" cy="593558"/>
          </a:xfrm>
          <a:prstGeom prst="roundRect">
            <a:avLst>
              <a:gd name="adj" fmla="val 1146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External Load Balancer</a:t>
            </a:r>
            <a:endParaRPr lang="en-US" dirty="0"/>
          </a:p>
        </p:txBody>
      </p:sp>
      <p:sp>
        <p:nvSpPr>
          <p:cNvPr id="34" name="Rounded Rectangle 33"/>
          <p:cNvSpPr/>
          <p:nvPr/>
        </p:nvSpPr>
        <p:spPr>
          <a:xfrm>
            <a:off x="1574532" y="5218322"/>
            <a:ext cx="8496870" cy="373118"/>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Service “tmlaapitest4” (9882/TCP)</a:t>
            </a:r>
            <a:endParaRPr lang="en-US" dirty="0"/>
          </a:p>
        </p:txBody>
      </p:sp>
      <p:sp>
        <p:nvSpPr>
          <p:cNvPr id="35" name="Rounded Rectangle 34"/>
          <p:cNvSpPr/>
          <p:nvPr/>
        </p:nvSpPr>
        <p:spPr>
          <a:xfrm>
            <a:off x="5112258" y="3558319"/>
            <a:ext cx="1474838" cy="1239677"/>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Node1</a:t>
            </a:r>
            <a:endParaRPr lang="en-US" dirty="0"/>
          </a:p>
        </p:txBody>
      </p:sp>
      <p:sp>
        <p:nvSpPr>
          <p:cNvPr id="36" name="Rounded Rectangle 35"/>
          <p:cNvSpPr/>
          <p:nvPr/>
        </p:nvSpPr>
        <p:spPr>
          <a:xfrm>
            <a:off x="6866953" y="3547571"/>
            <a:ext cx="1474838" cy="1255721"/>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Node2</a:t>
            </a:r>
            <a:endParaRPr lang="en-US" dirty="0"/>
          </a:p>
        </p:txBody>
      </p:sp>
      <p:sp>
        <p:nvSpPr>
          <p:cNvPr id="37" name="Rounded Rectangle 36"/>
          <p:cNvSpPr/>
          <p:nvPr/>
        </p:nvSpPr>
        <p:spPr>
          <a:xfrm>
            <a:off x="8621648" y="3549883"/>
            <a:ext cx="1474838" cy="124811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Node3</a:t>
            </a:r>
            <a:endParaRPr lang="en-US" dirty="0"/>
          </a:p>
        </p:txBody>
      </p:sp>
      <p:sp>
        <p:nvSpPr>
          <p:cNvPr id="41" name="Rounded Rectangle 40"/>
          <p:cNvSpPr/>
          <p:nvPr/>
        </p:nvSpPr>
        <p:spPr>
          <a:xfrm>
            <a:off x="3357563" y="3558319"/>
            <a:ext cx="1474838" cy="1223636"/>
          </a:xfrm>
          <a:prstGeom prst="roundRect">
            <a:avLst>
              <a:gd name="adj" fmla="val 1146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Master2</a:t>
            </a:r>
            <a:endParaRPr lang="en-US" dirty="0"/>
          </a:p>
        </p:txBody>
      </p:sp>
      <p:sp>
        <p:nvSpPr>
          <p:cNvPr id="42" name="Rounded Rectangle 41"/>
          <p:cNvSpPr/>
          <p:nvPr/>
        </p:nvSpPr>
        <p:spPr>
          <a:xfrm>
            <a:off x="1574532" y="3558319"/>
            <a:ext cx="1474838" cy="1239677"/>
          </a:xfrm>
          <a:prstGeom prst="roundRect">
            <a:avLst>
              <a:gd name="adj" fmla="val 1146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Master1</a:t>
            </a:r>
            <a:endParaRPr lang="en-US" dirty="0"/>
          </a:p>
        </p:txBody>
      </p:sp>
      <p:sp>
        <p:nvSpPr>
          <p:cNvPr id="45" name="Rounded Rectangle 44"/>
          <p:cNvSpPr/>
          <p:nvPr/>
        </p:nvSpPr>
        <p:spPr>
          <a:xfrm>
            <a:off x="7176996" y="3631444"/>
            <a:ext cx="1126628" cy="364476"/>
          </a:xfrm>
          <a:prstGeom prst="round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a:t>Tmlaapitest4 (9882/tcp)</a:t>
            </a:r>
          </a:p>
        </p:txBody>
      </p:sp>
      <p:sp>
        <p:nvSpPr>
          <p:cNvPr id="46" name="Rounded Rectangle 45"/>
          <p:cNvSpPr/>
          <p:nvPr/>
        </p:nvSpPr>
        <p:spPr>
          <a:xfrm>
            <a:off x="5281260" y="3648586"/>
            <a:ext cx="1126627" cy="364476"/>
          </a:xfrm>
          <a:prstGeom prst="round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Tmlaapitest4 (9882/tcp)</a:t>
            </a:r>
            <a:endParaRPr lang="en-US" sz="1200" dirty="0"/>
          </a:p>
        </p:txBody>
      </p:sp>
      <p:sp>
        <p:nvSpPr>
          <p:cNvPr id="47" name="Rounded Rectangle 46"/>
          <p:cNvSpPr/>
          <p:nvPr/>
        </p:nvSpPr>
        <p:spPr>
          <a:xfrm>
            <a:off x="1741263" y="3648586"/>
            <a:ext cx="1126628" cy="364476"/>
          </a:xfrm>
          <a:prstGeom prst="roundRect">
            <a:avLst/>
          </a:prstGeom>
          <a:solidFill>
            <a:schemeClr val="bg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EXTERNAL IP1:9882/tcp</a:t>
            </a:r>
            <a:endParaRPr lang="en-US" sz="1200" dirty="0"/>
          </a:p>
        </p:txBody>
      </p:sp>
      <p:sp>
        <p:nvSpPr>
          <p:cNvPr id="48" name="Rounded Rectangle 47"/>
          <p:cNvSpPr/>
          <p:nvPr/>
        </p:nvSpPr>
        <p:spPr>
          <a:xfrm>
            <a:off x="3531668" y="3648586"/>
            <a:ext cx="1126628" cy="364476"/>
          </a:xfrm>
          <a:prstGeom prst="roundRect">
            <a:avLst/>
          </a:prstGeom>
          <a:solidFill>
            <a:schemeClr val="bg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EXTERNAL IP2:9882/tcp</a:t>
            </a:r>
            <a:endParaRPr lang="en-US" sz="1200" dirty="0"/>
          </a:p>
        </p:txBody>
      </p:sp>
      <p:sp>
        <p:nvSpPr>
          <p:cNvPr id="49" name="Right Arrow 48"/>
          <p:cNvSpPr/>
          <p:nvPr/>
        </p:nvSpPr>
        <p:spPr>
          <a:xfrm rot="5400000" flipV="1">
            <a:off x="5265721" y="2162770"/>
            <a:ext cx="398224" cy="375699"/>
          </a:xfrm>
          <a:prstGeom prst="rightArrow">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50" name="Right Arrow 49"/>
          <p:cNvSpPr/>
          <p:nvPr/>
        </p:nvSpPr>
        <p:spPr>
          <a:xfrm rot="7610632" flipV="1">
            <a:off x="2862783" y="3243206"/>
            <a:ext cx="573171" cy="273984"/>
          </a:xfrm>
          <a:prstGeom prst="rightArrow">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51" name="Right Arrow 50"/>
          <p:cNvSpPr/>
          <p:nvPr/>
        </p:nvSpPr>
        <p:spPr>
          <a:xfrm rot="7610632" flipV="1">
            <a:off x="4001942" y="3245364"/>
            <a:ext cx="573171" cy="273984"/>
          </a:xfrm>
          <a:prstGeom prst="rightArrow">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52" name="Right Arrow 51"/>
          <p:cNvSpPr/>
          <p:nvPr/>
        </p:nvSpPr>
        <p:spPr>
          <a:xfrm rot="5400000" flipV="1">
            <a:off x="2105464" y="4847402"/>
            <a:ext cx="398224" cy="375699"/>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53" name="Right Arrow 52"/>
          <p:cNvSpPr/>
          <p:nvPr/>
        </p:nvSpPr>
        <p:spPr>
          <a:xfrm rot="5400000" flipV="1">
            <a:off x="3807937" y="4839382"/>
            <a:ext cx="398224" cy="375699"/>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54" name="Right Arrow 53"/>
          <p:cNvSpPr/>
          <p:nvPr/>
        </p:nvSpPr>
        <p:spPr>
          <a:xfrm rot="16200000" flipV="1">
            <a:off x="5600659" y="4803501"/>
            <a:ext cx="398224" cy="375699"/>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55" name="Right Arrow 54"/>
          <p:cNvSpPr/>
          <p:nvPr/>
        </p:nvSpPr>
        <p:spPr>
          <a:xfrm rot="16200000" flipV="1">
            <a:off x="7357264" y="4812290"/>
            <a:ext cx="398224" cy="375699"/>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Tree>
    <p:extLst>
      <p:ext uri="{BB962C8B-B14F-4D97-AF65-F5344CB8AC3E}">
        <p14:creationId xmlns:p14="http://schemas.microsoft.com/office/powerpoint/2010/main" val="45249242"/>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65</a:t>
            </a:fld>
            <a:r>
              <a:rPr lang="en-US" dirty="0" smtClean="0"/>
              <a:t> </a:t>
            </a:r>
            <a:endParaRPr lang="en-US" dirty="0"/>
          </a:p>
        </p:txBody>
      </p:sp>
      <p:sp>
        <p:nvSpPr>
          <p:cNvPr id="3" name="Text Placeholder 2"/>
          <p:cNvSpPr>
            <a:spLocks noGrp="1"/>
          </p:cNvSpPr>
          <p:nvPr>
            <p:ph type="body" sz="quarter" idx="13"/>
          </p:nvPr>
        </p:nvSpPr>
        <p:spPr>
          <a:xfrm>
            <a:off x="488897" y="1097705"/>
            <a:ext cx="9521377" cy="4725579"/>
          </a:xfrm>
        </p:spPr>
        <p:txBody>
          <a:bodyPr/>
          <a:lstStyle/>
          <a:p>
            <a:r>
              <a:rPr lang="en-US" dirty="0" smtClean="0"/>
              <a:t>AJSC6 Service example with External IPs – YAML File</a:t>
            </a:r>
          </a:p>
          <a:p>
            <a:pPr marL="0" lvl="2" indent="0">
              <a:buNone/>
            </a:pPr>
            <a:r>
              <a:rPr lang="en-US" dirty="0" smtClean="0"/>
              <a:t>    </a:t>
            </a:r>
            <a:endParaRPr lang="en-US" sz="1600" dirty="0" smtClean="0"/>
          </a:p>
          <a:p>
            <a:pPr marL="1828800" lvl="2" indent="0">
              <a:buNone/>
            </a:pPr>
            <a:r>
              <a:rPr lang="en-US" b="1" dirty="0"/>
              <a:t>apiVersion: v1</a:t>
            </a:r>
          </a:p>
          <a:p>
            <a:pPr marL="1828800" lvl="2" indent="0">
              <a:buNone/>
            </a:pPr>
            <a:r>
              <a:rPr lang="en-US" b="1" dirty="0"/>
              <a:t>kind: Service</a:t>
            </a:r>
          </a:p>
          <a:p>
            <a:pPr marL="1828800" lvl="2" indent="0">
              <a:buNone/>
            </a:pPr>
            <a:r>
              <a:rPr lang="en-US" b="1" dirty="0"/>
              <a:t>metadata</a:t>
            </a:r>
            <a:r>
              <a:rPr lang="en-US" b="1" dirty="0" smtClean="0"/>
              <a:t>:</a:t>
            </a:r>
          </a:p>
          <a:p>
            <a:pPr marL="1828800" lvl="2" indent="0">
              <a:buNone/>
            </a:pPr>
            <a:r>
              <a:rPr lang="en-US" b="1" dirty="0"/>
              <a:t>name: tmlaapitest4</a:t>
            </a:r>
          </a:p>
          <a:p>
            <a:pPr marL="1828800" lvl="2" indent="0">
              <a:buNone/>
            </a:pPr>
            <a:r>
              <a:rPr lang="en-US" b="1" dirty="0"/>
              <a:t>n</a:t>
            </a:r>
            <a:r>
              <a:rPr lang="en-US" b="1" dirty="0" smtClean="0"/>
              <a:t>amespace : tmlaapitest4</a:t>
            </a:r>
            <a:endParaRPr lang="en-US" b="1" dirty="0"/>
          </a:p>
          <a:p>
            <a:pPr marL="1828800" lvl="2" indent="0">
              <a:buNone/>
            </a:pPr>
            <a:r>
              <a:rPr lang="en-US" b="1" dirty="0" smtClean="0"/>
              <a:t>labels</a:t>
            </a:r>
            <a:r>
              <a:rPr lang="en-US" b="1" dirty="0"/>
              <a:t>:</a:t>
            </a:r>
          </a:p>
          <a:p>
            <a:pPr marL="1828800" lvl="2" indent="0">
              <a:buNone/>
            </a:pPr>
            <a:r>
              <a:rPr lang="en-US" b="1" dirty="0"/>
              <a:t>    app: tmlaapitest4</a:t>
            </a:r>
          </a:p>
          <a:p>
            <a:pPr marL="1828800" lvl="2" indent="0">
              <a:buNone/>
            </a:pPr>
            <a:r>
              <a:rPr lang="en-US" b="1" dirty="0"/>
              <a:t>    version: 0.0.1-SNAPSHOT</a:t>
            </a:r>
          </a:p>
          <a:p>
            <a:pPr marL="1828800" lvl="2" indent="0">
              <a:buNone/>
            </a:pPr>
            <a:r>
              <a:rPr lang="en-US" b="1" dirty="0"/>
              <a:t>  name: </a:t>
            </a:r>
            <a:r>
              <a:rPr lang="en-US" b="1" dirty="0" smtClean="0"/>
              <a:t>tmlaapitest4</a:t>
            </a:r>
            <a:endParaRPr lang="en-US" b="1" dirty="0"/>
          </a:p>
        </p:txBody>
      </p:sp>
      <p:sp>
        <p:nvSpPr>
          <p:cNvPr id="4" name="Title 3"/>
          <p:cNvSpPr>
            <a:spLocks noGrp="1"/>
          </p:cNvSpPr>
          <p:nvPr>
            <p:ph type="title"/>
          </p:nvPr>
        </p:nvSpPr>
        <p:spPr/>
        <p:txBody>
          <a:bodyPr/>
          <a:lstStyle/>
          <a:p>
            <a:r>
              <a:rPr lang="en-US" dirty="0" smtClean="0"/>
              <a:t>Services, Load </a:t>
            </a:r>
            <a:r>
              <a:rPr lang="en-US" dirty="0"/>
              <a:t>Balancing, and Networking</a:t>
            </a:r>
          </a:p>
        </p:txBody>
      </p:sp>
      <p:sp>
        <p:nvSpPr>
          <p:cNvPr id="8" name="Oval 7" title="Section circle"/>
          <p:cNvSpPr/>
          <p:nvPr/>
        </p:nvSpPr>
        <p:spPr>
          <a:xfrm>
            <a:off x="11358993"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9" name="Oval 8" title="Section circle"/>
          <p:cNvSpPr/>
          <p:nvPr/>
        </p:nvSpPr>
        <p:spPr>
          <a:xfrm>
            <a:off x="11243105"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3" name="Oval 12" title="Section circle"/>
          <p:cNvSpPr/>
          <p:nvPr/>
        </p:nvSpPr>
        <p:spPr>
          <a:xfrm>
            <a:off x="11473293"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4" name="Oval 13" title="Section circle"/>
          <p:cNvSpPr/>
          <p:nvPr/>
        </p:nvSpPr>
        <p:spPr>
          <a:xfrm>
            <a:off x="11587593"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5" name="Rectangle 14"/>
          <p:cNvSpPr/>
          <p:nvPr/>
        </p:nvSpPr>
        <p:spPr>
          <a:xfrm>
            <a:off x="7410452" y="6143524"/>
            <a:ext cx="3923142"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Services</a:t>
            </a:r>
            <a:r>
              <a:rPr lang="en-US" sz="1600"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 Load Balancing, and </a:t>
            </a: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Networking</a:t>
            </a:r>
            <a:endParaRPr lang="en-US" sz="1600"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5" name="Rectangle 4"/>
          <p:cNvSpPr/>
          <p:nvPr/>
        </p:nvSpPr>
        <p:spPr>
          <a:xfrm>
            <a:off x="5934501" y="1702199"/>
            <a:ext cx="3967161" cy="2893100"/>
          </a:xfrm>
          <a:prstGeom prst="rect">
            <a:avLst/>
          </a:prstGeom>
        </p:spPr>
        <p:txBody>
          <a:bodyPr wrap="square">
            <a:spAutoFit/>
          </a:bodyPr>
          <a:lstStyle/>
          <a:p>
            <a:r>
              <a:rPr lang="ro-RO" sz="1400" b="1" dirty="0" err="1">
                <a:solidFill>
                  <a:schemeClr val="tx2"/>
                </a:solidFill>
              </a:rPr>
              <a:t>spec</a:t>
            </a:r>
            <a:r>
              <a:rPr lang="ro-RO" sz="1400" b="1" dirty="0">
                <a:solidFill>
                  <a:schemeClr val="tx2"/>
                </a:solidFill>
              </a:rPr>
              <a:t>:</a:t>
            </a:r>
          </a:p>
          <a:p>
            <a:r>
              <a:rPr lang="ro-RO" sz="1400" b="1" dirty="0" err="1">
                <a:solidFill>
                  <a:schemeClr val="tx2"/>
                </a:solidFill>
              </a:rPr>
              <a:t>externalIPs</a:t>
            </a:r>
            <a:r>
              <a:rPr lang="ro-RO" sz="1400" b="1" dirty="0">
                <a:solidFill>
                  <a:schemeClr val="tx2"/>
                </a:solidFill>
              </a:rPr>
              <a:t>:</a:t>
            </a:r>
          </a:p>
          <a:p>
            <a:r>
              <a:rPr lang="ro-RO" sz="1400" b="1" dirty="0">
                <a:solidFill>
                  <a:schemeClr val="tx2"/>
                </a:solidFill>
              </a:rPr>
              <a:t>  - 135.47.95.247</a:t>
            </a:r>
          </a:p>
          <a:p>
            <a:r>
              <a:rPr lang="ro-RO" sz="1400" b="1" dirty="0">
                <a:solidFill>
                  <a:schemeClr val="tx2"/>
                </a:solidFill>
              </a:rPr>
              <a:t>  - 135.47.95.248</a:t>
            </a:r>
          </a:p>
          <a:p>
            <a:r>
              <a:rPr lang="ro-RO" sz="1400" b="1" dirty="0" err="1">
                <a:solidFill>
                  <a:schemeClr val="tx2"/>
                </a:solidFill>
              </a:rPr>
              <a:t>type</a:t>
            </a:r>
            <a:r>
              <a:rPr lang="ro-RO" sz="1400" b="1" dirty="0">
                <a:solidFill>
                  <a:schemeClr val="tx2"/>
                </a:solidFill>
              </a:rPr>
              <a:t>: </a:t>
            </a:r>
            <a:r>
              <a:rPr lang="ro-RO" sz="1400" b="1" dirty="0" err="1">
                <a:solidFill>
                  <a:schemeClr val="tx2"/>
                </a:solidFill>
              </a:rPr>
              <a:t>NodePort</a:t>
            </a:r>
            <a:r>
              <a:rPr lang="ro-RO" sz="1400" b="1" dirty="0">
                <a:solidFill>
                  <a:schemeClr val="tx2"/>
                </a:solidFill>
              </a:rPr>
              <a:t>  </a:t>
            </a:r>
          </a:p>
          <a:p>
            <a:r>
              <a:rPr lang="ro-RO" sz="1400" b="1" dirty="0" err="1">
                <a:solidFill>
                  <a:schemeClr val="tx2"/>
                </a:solidFill>
              </a:rPr>
              <a:t>ports</a:t>
            </a:r>
            <a:r>
              <a:rPr lang="ro-RO" sz="1400" b="1" dirty="0">
                <a:solidFill>
                  <a:schemeClr val="tx2"/>
                </a:solidFill>
              </a:rPr>
              <a:t>:</a:t>
            </a:r>
          </a:p>
          <a:p>
            <a:r>
              <a:rPr lang="ro-RO" sz="1400" b="1" dirty="0">
                <a:solidFill>
                  <a:schemeClr val="tx2"/>
                </a:solidFill>
              </a:rPr>
              <a:t>  - </a:t>
            </a:r>
            <a:r>
              <a:rPr lang="ro-RO" sz="1400" b="1" dirty="0" err="1">
                <a:solidFill>
                  <a:schemeClr val="tx2"/>
                </a:solidFill>
              </a:rPr>
              <a:t>name</a:t>
            </a:r>
            <a:r>
              <a:rPr lang="ro-RO" sz="1400" b="1" dirty="0">
                <a:solidFill>
                  <a:schemeClr val="tx2"/>
                </a:solidFill>
              </a:rPr>
              <a:t>: </a:t>
            </a:r>
            <a:r>
              <a:rPr lang="ro-RO" sz="1400" b="1" dirty="0" err="1">
                <a:solidFill>
                  <a:schemeClr val="tx2"/>
                </a:solidFill>
              </a:rPr>
              <a:t>http</a:t>
            </a:r>
            <a:endParaRPr lang="ro-RO" sz="1400" b="1" dirty="0">
              <a:solidFill>
                <a:schemeClr val="tx2"/>
              </a:solidFill>
            </a:endParaRPr>
          </a:p>
          <a:p>
            <a:r>
              <a:rPr lang="ro-RO" sz="1400" b="1" dirty="0">
                <a:solidFill>
                  <a:schemeClr val="tx2"/>
                </a:solidFill>
              </a:rPr>
              <a:t>    port: 9882</a:t>
            </a:r>
          </a:p>
          <a:p>
            <a:r>
              <a:rPr lang="ro-RO" sz="1400" b="1" dirty="0">
                <a:solidFill>
                  <a:schemeClr val="tx2"/>
                </a:solidFill>
              </a:rPr>
              <a:t>    protocol: TCP</a:t>
            </a:r>
          </a:p>
          <a:p>
            <a:r>
              <a:rPr lang="ro-RO" sz="1400" b="1" dirty="0">
                <a:solidFill>
                  <a:schemeClr val="tx2"/>
                </a:solidFill>
              </a:rPr>
              <a:t>    </a:t>
            </a:r>
            <a:r>
              <a:rPr lang="ro-RO" sz="1400" b="1" dirty="0" err="1">
                <a:solidFill>
                  <a:schemeClr val="tx2"/>
                </a:solidFill>
              </a:rPr>
              <a:t>targetPort</a:t>
            </a:r>
            <a:r>
              <a:rPr lang="ro-RO" sz="1400" b="1" dirty="0">
                <a:solidFill>
                  <a:schemeClr val="tx2"/>
                </a:solidFill>
              </a:rPr>
              <a:t>: 9882</a:t>
            </a:r>
          </a:p>
          <a:p>
            <a:r>
              <a:rPr lang="ro-RO" sz="1400" b="1" dirty="0">
                <a:solidFill>
                  <a:schemeClr val="tx2"/>
                </a:solidFill>
              </a:rPr>
              <a:t>  selector:</a:t>
            </a:r>
          </a:p>
          <a:p>
            <a:r>
              <a:rPr lang="ro-RO" sz="1400" b="1" dirty="0">
                <a:solidFill>
                  <a:schemeClr val="tx2"/>
                </a:solidFill>
              </a:rPr>
              <a:t>    </a:t>
            </a:r>
            <a:r>
              <a:rPr lang="ro-RO" sz="1400" b="1" dirty="0" err="1">
                <a:solidFill>
                  <a:schemeClr val="tx2"/>
                </a:solidFill>
              </a:rPr>
              <a:t>app</a:t>
            </a:r>
            <a:r>
              <a:rPr lang="ro-RO" sz="1400" b="1" dirty="0">
                <a:solidFill>
                  <a:schemeClr val="tx2"/>
                </a:solidFill>
              </a:rPr>
              <a:t>: tmlaapitest4</a:t>
            </a:r>
          </a:p>
          <a:p>
            <a:r>
              <a:rPr lang="ro-RO" sz="1400" b="1" dirty="0">
                <a:solidFill>
                  <a:schemeClr val="tx2"/>
                </a:solidFill>
              </a:rPr>
              <a:t>    </a:t>
            </a:r>
            <a:r>
              <a:rPr lang="ro-RO" sz="1400" b="1" dirty="0" err="1">
                <a:solidFill>
                  <a:schemeClr val="tx2"/>
                </a:solidFill>
              </a:rPr>
              <a:t>version</a:t>
            </a:r>
            <a:r>
              <a:rPr lang="ro-RO" sz="1400" b="1" dirty="0">
                <a:solidFill>
                  <a:schemeClr val="tx2"/>
                </a:solidFill>
              </a:rPr>
              <a:t>: 0.0.1-SNAPSHOT</a:t>
            </a:r>
          </a:p>
        </p:txBody>
      </p:sp>
    </p:spTree>
    <p:extLst>
      <p:ext uri="{BB962C8B-B14F-4D97-AF65-F5344CB8AC3E}">
        <p14:creationId xmlns:p14="http://schemas.microsoft.com/office/powerpoint/2010/main" val="933892792"/>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66</a:t>
            </a:fld>
            <a:r>
              <a:rPr lang="en-US" dirty="0" smtClean="0"/>
              <a:t> </a:t>
            </a:r>
            <a:endParaRPr lang="en-US" dirty="0"/>
          </a:p>
        </p:txBody>
      </p:sp>
      <p:sp>
        <p:nvSpPr>
          <p:cNvPr id="3" name="Text Placeholder 2"/>
          <p:cNvSpPr>
            <a:spLocks noGrp="1"/>
          </p:cNvSpPr>
          <p:nvPr>
            <p:ph type="body" sz="quarter" idx="13"/>
          </p:nvPr>
        </p:nvSpPr>
        <p:spPr>
          <a:xfrm>
            <a:off x="488897" y="1097705"/>
            <a:ext cx="10102903" cy="4629327"/>
          </a:xfrm>
        </p:spPr>
        <p:txBody>
          <a:bodyPr/>
          <a:lstStyle/>
          <a:p>
            <a:r>
              <a:rPr lang="en-US" dirty="0" smtClean="0"/>
              <a:t>AJSC6 Service example with External IPs – Kubectl</a:t>
            </a:r>
          </a:p>
          <a:p>
            <a:pPr marL="0" lvl="2" indent="0">
              <a:buNone/>
            </a:pPr>
            <a:r>
              <a:rPr lang="en-US" dirty="0" smtClean="0"/>
              <a:t>    </a:t>
            </a:r>
          </a:p>
          <a:p>
            <a:pPr marL="1828800" lvl="2" indent="0">
              <a:buNone/>
            </a:pPr>
            <a:endParaRPr lang="en-US" sz="2000" dirty="0" smtClean="0"/>
          </a:p>
          <a:p>
            <a:pPr marL="1828800" lvl="2" indent="0">
              <a:buNone/>
            </a:pPr>
            <a:r>
              <a:rPr lang="en-US" b="1" dirty="0"/>
              <a:t>$ </a:t>
            </a:r>
            <a:r>
              <a:rPr lang="en-US" b="1" dirty="0" smtClean="0"/>
              <a:t>kubectl </a:t>
            </a:r>
            <a:r>
              <a:rPr lang="en-US" b="1" dirty="0"/>
              <a:t>get svc tmlaapitest4 -n com-att-tmla</a:t>
            </a:r>
          </a:p>
          <a:p>
            <a:pPr marL="1828800" lvl="2" indent="0">
              <a:buNone/>
            </a:pPr>
            <a:r>
              <a:rPr lang="en-US" b="1" dirty="0"/>
              <a:t>NAME          </a:t>
            </a:r>
            <a:r>
              <a:rPr lang="en-US" b="1" dirty="0" smtClean="0"/>
              <a:t>	  </a:t>
            </a:r>
            <a:r>
              <a:rPr lang="en-US" b="1" dirty="0"/>
              <a:t>CLUSTER-IP     </a:t>
            </a:r>
            <a:r>
              <a:rPr lang="en-US" b="1" dirty="0" smtClean="0"/>
              <a:t>  EXTERNAL-IP                               PORT(S</a:t>
            </a:r>
            <a:r>
              <a:rPr lang="en-US" b="1" dirty="0"/>
              <a:t>)         </a:t>
            </a:r>
            <a:r>
              <a:rPr lang="en-US" b="1" dirty="0" smtClean="0"/>
              <a:t>         </a:t>
            </a:r>
            <a:r>
              <a:rPr lang="en-US" b="1" dirty="0"/>
              <a:t>AGE</a:t>
            </a:r>
          </a:p>
          <a:p>
            <a:pPr marL="1828800" lvl="2" indent="0">
              <a:buNone/>
            </a:pPr>
            <a:r>
              <a:rPr lang="en-US" b="1" dirty="0" smtClean="0"/>
              <a:t>tmlaapitest4   10.233.3.139   135.47.95.247,135.47.95.248   9882:32497/TCP   70d</a:t>
            </a:r>
          </a:p>
          <a:p>
            <a:pPr marL="1828800" lvl="2" indent="0">
              <a:buNone/>
            </a:pPr>
            <a:endParaRPr lang="en-US" b="1" dirty="0"/>
          </a:p>
          <a:p>
            <a:pPr marL="1828800" lvl="2" indent="0">
              <a:buNone/>
            </a:pPr>
            <a:r>
              <a:rPr lang="en-US" b="1" dirty="0" smtClean="0"/>
              <a:t>Using Kubectl to get the service information.</a:t>
            </a:r>
            <a:endParaRPr lang="en-US" b="1" dirty="0"/>
          </a:p>
        </p:txBody>
      </p:sp>
      <p:sp>
        <p:nvSpPr>
          <p:cNvPr id="4" name="Title 3"/>
          <p:cNvSpPr>
            <a:spLocks noGrp="1"/>
          </p:cNvSpPr>
          <p:nvPr>
            <p:ph type="title"/>
          </p:nvPr>
        </p:nvSpPr>
        <p:spPr/>
        <p:txBody>
          <a:bodyPr/>
          <a:lstStyle/>
          <a:p>
            <a:r>
              <a:rPr lang="en-US" dirty="0" smtClean="0"/>
              <a:t>Services, Load </a:t>
            </a:r>
            <a:r>
              <a:rPr lang="en-US" dirty="0"/>
              <a:t>Balancing, and Networking</a:t>
            </a:r>
          </a:p>
        </p:txBody>
      </p:sp>
      <p:sp>
        <p:nvSpPr>
          <p:cNvPr id="15" name="Rectangle 14"/>
          <p:cNvSpPr/>
          <p:nvPr/>
        </p:nvSpPr>
        <p:spPr>
          <a:xfrm>
            <a:off x="7410452" y="6143524"/>
            <a:ext cx="3923142"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Services</a:t>
            </a:r>
            <a:r>
              <a:rPr lang="en-US" sz="1600"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 Load Balancing, and </a:t>
            </a: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Networking</a:t>
            </a:r>
            <a:endParaRPr lang="en-US" sz="1600"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10" name="Oval 9" title="Section circle"/>
          <p:cNvSpPr/>
          <p:nvPr/>
        </p:nvSpPr>
        <p:spPr>
          <a:xfrm>
            <a:off x="11358993"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1" name="Oval 10" title="Section circle"/>
          <p:cNvSpPr/>
          <p:nvPr/>
        </p:nvSpPr>
        <p:spPr>
          <a:xfrm>
            <a:off x="11243105" y="279400"/>
            <a:ext cx="90488"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2" name="Oval 11" title="Section circle"/>
          <p:cNvSpPr/>
          <p:nvPr/>
        </p:nvSpPr>
        <p:spPr>
          <a:xfrm>
            <a:off x="11473293"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6" name="Oval 15" title="Section circle"/>
          <p:cNvSpPr/>
          <p:nvPr/>
        </p:nvSpPr>
        <p:spPr>
          <a:xfrm>
            <a:off x="11587593"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7" name="Oval 16" title="Section circle"/>
          <p:cNvSpPr/>
          <p:nvPr/>
        </p:nvSpPr>
        <p:spPr>
          <a:xfrm>
            <a:off x="10898617"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8" name="Oval 17" title="Section circle"/>
          <p:cNvSpPr/>
          <p:nvPr/>
        </p:nvSpPr>
        <p:spPr>
          <a:xfrm>
            <a:off x="10782729" y="279400"/>
            <a:ext cx="90488"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9" name="Oval 18" title="Section circle"/>
          <p:cNvSpPr/>
          <p:nvPr/>
        </p:nvSpPr>
        <p:spPr>
          <a:xfrm>
            <a:off x="11012917"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0" name="Oval 19" title="Section circle"/>
          <p:cNvSpPr/>
          <p:nvPr/>
        </p:nvSpPr>
        <p:spPr>
          <a:xfrm>
            <a:off x="11127217" y="279400"/>
            <a:ext cx="90488"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2067753874"/>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67</a:t>
            </a:fld>
            <a:r>
              <a:rPr lang="en-US" dirty="0" smtClean="0"/>
              <a:t> </a:t>
            </a:r>
            <a:endParaRPr lang="en-US" dirty="0"/>
          </a:p>
        </p:txBody>
      </p:sp>
      <p:sp>
        <p:nvSpPr>
          <p:cNvPr id="3" name="Text Placeholder 2"/>
          <p:cNvSpPr>
            <a:spLocks noGrp="1"/>
          </p:cNvSpPr>
          <p:nvPr>
            <p:ph type="body" sz="quarter" idx="13"/>
          </p:nvPr>
        </p:nvSpPr>
        <p:spPr>
          <a:xfrm>
            <a:off x="488897" y="1097705"/>
            <a:ext cx="10102903" cy="5525346"/>
          </a:xfrm>
        </p:spPr>
        <p:txBody>
          <a:bodyPr/>
          <a:lstStyle/>
          <a:p>
            <a:r>
              <a:rPr lang="en-US" dirty="0" smtClean="0"/>
              <a:t>AJSC6 Service example with External IPs – Kubectl Describe</a:t>
            </a:r>
          </a:p>
          <a:p>
            <a:pPr marL="0" lvl="2" indent="0">
              <a:buNone/>
            </a:pPr>
            <a:r>
              <a:rPr lang="en-US" dirty="0" smtClean="0"/>
              <a:t>    </a:t>
            </a:r>
          </a:p>
          <a:p>
            <a:pPr marL="1828800" lvl="2" indent="0">
              <a:spcAft>
                <a:spcPts val="400"/>
              </a:spcAft>
              <a:buNone/>
            </a:pPr>
            <a:r>
              <a:rPr lang="en-US" b="1" dirty="0" smtClean="0"/>
              <a:t>$ kubectl desc	ribe </a:t>
            </a:r>
            <a:r>
              <a:rPr lang="en-US" b="1" dirty="0"/>
              <a:t>svc tmlaapitest4 -n com-att-tmla</a:t>
            </a:r>
          </a:p>
          <a:p>
            <a:pPr marL="1828800" lvl="2" indent="0">
              <a:spcAft>
                <a:spcPts val="400"/>
              </a:spcAft>
              <a:buNone/>
            </a:pPr>
            <a:r>
              <a:rPr lang="en-US" b="1" dirty="0"/>
              <a:t>Name:		</a:t>
            </a:r>
            <a:r>
              <a:rPr lang="en-US" b="1" dirty="0" smtClean="0"/>
              <a:t>tmlaapitest4</a:t>
            </a:r>
            <a:endParaRPr lang="en-US" b="1" dirty="0"/>
          </a:p>
          <a:p>
            <a:pPr marL="1828800" lvl="2" indent="0">
              <a:spcAft>
                <a:spcPts val="400"/>
              </a:spcAft>
              <a:buNone/>
            </a:pPr>
            <a:r>
              <a:rPr lang="en-US" b="1" dirty="0"/>
              <a:t>Namespace:	</a:t>
            </a:r>
            <a:r>
              <a:rPr lang="en-US" b="1" dirty="0" smtClean="0"/>
              <a:t>	com-att-tmla</a:t>
            </a:r>
            <a:endParaRPr lang="en-US" b="1" dirty="0"/>
          </a:p>
          <a:p>
            <a:pPr marL="1828800" lvl="2" indent="0">
              <a:spcAft>
                <a:spcPts val="400"/>
              </a:spcAft>
              <a:buNone/>
            </a:pPr>
            <a:r>
              <a:rPr lang="en-US" b="1" dirty="0"/>
              <a:t>Labels:		</a:t>
            </a:r>
            <a:r>
              <a:rPr lang="en-US" b="1" dirty="0" smtClean="0"/>
              <a:t>app=tmlaapitest4</a:t>
            </a:r>
            <a:endParaRPr lang="en-US" b="1" dirty="0"/>
          </a:p>
          <a:p>
            <a:pPr marL="1828800" lvl="2" indent="0">
              <a:spcAft>
                <a:spcPts val="400"/>
              </a:spcAft>
              <a:buNone/>
            </a:pPr>
            <a:r>
              <a:rPr lang="en-US" b="1" dirty="0"/>
              <a:t>			</a:t>
            </a:r>
            <a:r>
              <a:rPr lang="en-US" b="1" dirty="0" smtClean="0"/>
              <a:t>version=0.0.1-SNAPSHOT</a:t>
            </a:r>
            <a:endParaRPr lang="en-US" b="1" dirty="0"/>
          </a:p>
          <a:p>
            <a:pPr marL="1828800" lvl="2" indent="0">
              <a:spcAft>
                <a:spcPts val="400"/>
              </a:spcAft>
              <a:buNone/>
            </a:pPr>
            <a:r>
              <a:rPr lang="en-US" b="1" dirty="0"/>
              <a:t>Selector:		app=tmlaapitest4,version=0.0.1-SNAPSHOT</a:t>
            </a:r>
          </a:p>
          <a:p>
            <a:pPr marL="1828800" lvl="2" indent="0">
              <a:spcAft>
                <a:spcPts val="400"/>
              </a:spcAft>
              <a:buNone/>
            </a:pPr>
            <a:r>
              <a:rPr lang="en-US" b="1" dirty="0"/>
              <a:t>Type:		</a:t>
            </a:r>
            <a:r>
              <a:rPr lang="en-US" b="1" dirty="0" smtClean="0"/>
              <a:t>	NodePort</a:t>
            </a:r>
            <a:endParaRPr lang="en-US" b="1" dirty="0"/>
          </a:p>
          <a:p>
            <a:pPr marL="1828800" lvl="2" indent="0">
              <a:spcAft>
                <a:spcPts val="400"/>
              </a:spcAft>
              <a:buNone/>
            </a:pPr>
            <a:r>
              <a:rPr lang="en-US" b="1" dirty="0"/>
              <a:t>IP:			10.233.3.139</a:t>
            </a:r>
          </a:p>
          <a:p>
            <a:pPr marL="1828800" lvl="2" indent="0">
              <a:spcAft>
                <a:spcPts val="400"/>
              </a:spcAft>
              <a:buNone/>
            </a:pPr>
            <a:r>
              <a:rPr lang="en-US" b="1" dirty="0"/>
              <a:t>External IPs:	</a:t>
            </a:r>
            <a:r>
              <a:rPr lang="en-US" b="1" dirty="0" smtClean="0"/>
              <a:t>	135.47.95.247,135.47.95.248</a:t>
            </a:r>
            <a:endParaRPr lang="en-US" b="1" dirty="0"/>
          </a:p>
          <a:p>
            <a:pPr marL="1828800" lvl="2" indent="0">
              <a:spcAft>
                <a:spcPts val="400"/>
              </a:spcAft>
              <a:buNone/>
            </a:pPr>
            <a:r>
              <a:rPr lang="en-US" b="1" dirty="0"/>
              <a:t>Port:		</a:t>
            </a:r>
            <a:r>
              <a:rPr lang="en-US" b="1" dirty="0" smtClean="0"/>
              <a:t>	http</a:t>
            </a:r>
            <a:r>
              <a:rPr lang="en-US" b="1" dirty="0"/>
              <a:t>	9882/TCP</a:t>
            </a:r>
          </a:p>
          <a:p>
            <a:pPr marL="1828800" lvl="2" indent="0">
              <a:spcAft>
                <a:spcPts val="400"/>
              </a:spcAft>
              <a:buNone/>
            </a:pPr>
            <a:r>
              <a:rPr lang="en-US" b="1" dirty="0"/>
              <a:t>NodePort:		http	32497/TCP</a:t>
            </a:r>
          </a:p>
          <a:p>
            <a:pPr marL="1828800" lvl="2" indent="0">
              <a:spcAft>
                <a:spcPts val="400"/>
              </a:spcAft>
              <a:buNone/>
            </a:pPr>
            <a:r>
              <a:rPr lang="en-US" b="1" dirty="0"/>
              <a:t>Endpoints:		10.233.121.9:9882,10.233.127.10:9882</a:t>
            </a:r>
          </a:p>
          <a:p>
            <a:pPr marL="1828800" lvl="2" indent="0">
              <a:spcAft>
                <a:spcPts val="400"/>
              </a:spcAft>
              <a:buNone/>
            </a:pPr>
            <a:r>
              <a:rPr lang="en-US" b="1" dirty="0"/>
              <a:t>Session Affinity:	None</a:t>
            </a:r>
          </a:p>
          <a:p>
            <a:endParaRPr lang="en-US" sz="1400" dirty="0" smtClean="0">
              <a:solidFill>
                <a:schemeClr val="tx2"/>
              </a:solidFill>
            </a:endParaRPr>
          </a:p>
          <a:p>
            <a:pPr marL="285750" indent="-285750">
              <a:buFont typeface="Arial" charset="0"/>
              <a:buChar char="•"/>
            </a:pPr>
            <a:endParaRPr lang="en-US" sz="1400" dirty="0" smtClean="0">
              <a:solidFill>
                <a:schemeClr val="tx2"/>
              </a:solidFill>
            </a:endParaRPr>
          </a:p>
          <a:p>
            <a:pPr marL="285750" indent="-285750">
              <a:buFont typeface="Arial" charset="0"/>
              <a:buChar char="•"/>
            </a:pPr>
            <a:endParaRPr lang="en-US" sz="1400" dirty="0">
              <a:solidFill>
                <a:schemeClr val="tx2"/>
              </a:solidFill>
            </a:endParaRPr>
          </a:p>
          <a:p>
            <a:endParaRPr lang="en-US" sz="1400" dirty="0">
              <a:solidFill>
                <a:schemeClr val="tx2"/>
              </a:solidFill>
            </a:endParaRPr>
          </a:p>
        </p:txBody>
      </p:sp>
      <p:sp>
        <p:nvSpPr>
          <p:cNvPr id="4" name="Title 3"/>
          <p:cNvSpPr>
            <a:spLocks noGrp="1"/>
          </p:cNvSpPr>
          <p:nvPr>
            <p:ph type="title"/>
          </p:nvPr>
        </p:nvSpPr>
        <p:spPr/>
        <p:txBody>
          <a:bodyPr/>
          <a:lstStyle/>
          <a:p>
            <a:r>
              <a:rPr lang="en-US" dirty="0" smtClean="0"/>
              <a:t>Services, Load </a:t>
            </a:r>
            <a:r>
              <a:rPr lang="en-US" dirty="0"/>
              <a:t>Balancing, and Networking</a:t>
            </a:r>
          </a:p>
        </p:txBody>
      </p:sp>
      <p:sp>
        <p:nvSpPr>
          <p:cNvPr id="15" name="Rectangle 14"/>
          <p:cNvSpPr/>
          <p:nvPr/>
        </p:nvSpPr>
        <p:spPr>
          <a:xfrm>
            <a:off x="7410452" y="6143524"/>
            <a:ext cx="3923142"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Services</a:t>
            </a:r>
            <a:r>
              <a:rPr lang="en-US" sz="1600"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 Load Balancing, and </a:t>
            </a: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Networking</a:t>
            </a:r>
            <a:endParaRPr lang="en-US" sz="1600"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10" name="Oval 9" title="Section circle"/>
          <p:cNvSpPr/>
          <p:nvPr/>
        </p:nvSpPr>
        <p:spPr>
          <a:xfrm>
            <a:off x="11358993"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1" name="Oval 10" title="Section circle"/>
          <p:cNvSpPr/>
          <p:nvPr/>
        </p:nvSpPr>
        <p:spPr>
          <a:xfrm>
            <a:off x="11243105" y="279400"/>
            <a:ext cx="90488"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2" name="Oval 11" title="Section circle"/>
          <p:cNvSpPr/>
          <p:nvPr/>
        </p:nvSpPr>
        <p:spPr>
          <a:xfrm>
            <a:off x="11473293"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6" name="Oval 15" title="Section circle"/>
          <p:cNvSpPr/>
          <p:nvPr/>
        </p:nvSpPr>
        <p:spPr>
          <a:xfrm>
            <a:off x="11587593"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7" name="Oval 16" title="Section circle"/>
          <p:cNvSpPr/>
          <p:nvPr/>
        </p:nvSpPr>
        <p:spPr>
          <a:xfrm>
            <a:off x="10898617"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8" name="Oval 17" title="Section circle"/>
          <p:cNvSpPr/>
          <p:nvPr/>
        </p:nvSpPr>
        <p:spPr>
          <a:xfrm>
            <a:off x="10782729" y="279400"/>
            <a:ext cx="90488"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9" name="Oval 18" title="Section circle"/>
          <p:cNvSpPr/>
          <p:nvPr/>
        </p:nvSpPr>
        <p:spPr>
          <a:xfrm>
            <a:off x="11012917"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0" name="Oval 19" title="Section circle"/>
          <p:cNvSpPr/>
          <p:nvPr/>
        </p:nvSpPr>
        <p:spPr>
          <a:xfrm>
            <a:off x="11127217" y="279400"/>
            <a:ext cx="90488"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1216169741"/>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68</a:t>
            </a:fld>
            <a:r>
              <a:rPr lang="en-US" dirty="0" smtClean="0"/>
              <a:t> </a:t>
            </a:r>
            <a:endParaRPr lang="en-US" dirty="0"/>
          </a:p>
        </p:txBody>
      </p:sp>
      <p:sp>
        <p:nvSpPr>
          <p:cNvPr id="3" name="Text Placeholder 2"/>
          <p:cNvSpPr>
            <a:spLocks noGrp="1"/>
          </p:cNvSpPr>
          <p:nvPr>
            <p:ph type="body" sz="quarter" idx="13"/>
          </p:nvPr>
        </p:nvSpPr>
        <p:spPr>
          <a:xfrm>
            <a:off x="488897" y="1097705"/>
            <a:ext cx="10102903" cy="2271137"/>
          </a:xfrm>
        </p:spPr>
        <p:txBody>
          <a:bodyPr/>
          <a:lstStyle/>
          <a:p>
            <a:r>
              <a:rPr lang="en-US" dirty="0" smtClean="0"/>
              <a:t>AJSC6 Service &amp; DME2</a:t>
            </a:r>
          </a:p>
          <a:p>
            <a:pPr marL="0" lvl="2" indent="0">
              <a:buNone/>
            </a:pPr>
            <a:r>
              <a:rPr lang="en-US" dirty="0" smtClean="0"/>
              <a:t>    </a:t>
            </a:r>
          </a:p>
          <a:p>
            <a:pPr marL="0" lvl="2" indent="0">
              <a:buNone/>
            </a:pPr>
            <a:r>
              <a:rPr lang="en-US" dirty="0" smtClean="0"/>
              <a:t>The default setup of the AJSC6 Seed created by AT&amp;T Eco doesn’t provide External IPs.</a:t>
            </a:r>
          </a:p>
          <a:p>
            <a:pPr marL="0" lvl="2" indent="0">
              <a:buNone/>
            </a:pPr>
            <a:r>
              <a:rPr lang="en-US" dirty="0" smtClean="0"/>
              <a:t>It just creates an internal service cluster IP.   Another way to expose the new service is by using DME2 Proxy on the Cluster. </a:t>
            </a:r>
          </a:p>
          <a:p>
            <a:pPr marL="0" lvl="2" indent="0">
              <a:buNone/>
            </a:pPr>
            <a:endParaRPr lang="en-US" sz="2000" dirty="0" smtClean="0"/>
          </a:p>
          <a:p>
            <a:pPr marL="0" lvl="2" indent="0">
              <a:buNone/>
            </a:pPr>
            <a:endParaRPr lang="en-US" sz="2000" dirty="0"/>
          </a:p>
        </p:txBody>
      </p:sp>
      <p:sp>
        <p:nvSpPr>
          <p:cNvPr id="4" name="Title 3"/>
          <p:cNvSpPr>
            <a:spLocks noGrp="1"/>
          </p:cNvSpPr>
          <p:nvPr>
            <p:ph type="title"/>
          </p:nvPr>
        </p:nvSpPr>
        <p:spPr/>
        <p:txBody>
          <a:bodyPr/>
          <a:lstStyle/>
          <a:p>
            <a:r>
              <a:rPr lang="en-US" dirty="0" smtClean="0"/>
              <a:t>Services, Load </a:t>
            </a:r>
            <a:r>
              <a:rPr lang="en-US" dirty="0"/>
              <a:t>Balancing, and Networking</a:t>
            </a:r>
          </a:p>
        </p:txBody>
      </p:sp>
      <p:sp>
        <p:nvSpPr>
          <p:cNvPr id="8" name="Oval 7" title="Section circle"/>
          <p:cNvSpPr/>
          <p:nvPr/>
        </p:nvSpPr>
        <p:spPr>
          <a:xfrm>
            <a:off x="11358993"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9" name="Oval 8" title="Section circle"/>
          <p:cNvSpPr/>
          <p:nvPr/>
        </p:nvSpPr>
        <p:spPr>
          <a:xfrm>
            <a:off x="11243105" y="279400"/>
            <a:ext cx="90488"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3" name="Oval 12" title="Section circle"/>
          <p:cNvSpPr/>
          <p:nvPr/>
        </p:nvSpPr>
        <p:spPr>
          <a:xfrm>
            <a:off x="11473293"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4" name="Oval 13" title="Section circle"/>
          <p:cNvSpPr/>
          <p:nvPr/>
        </p:nvSpPr>
        <p:spPr>
          <a:xfrm>
            <a:off x="11587593" y="279400"/>
            <a:ext cx="90488"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15" name="Rectangle 14"/>
          <p:cNvSpPr/>
          <p:nvPr/>
        </p:nvSpPr>
        <p:spPr>
          <a:xfrm>
            <a:off x="7410452" y="6143524"/>
            <a:ext cx="3923142"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Services</a:t>
            </a:r>
            <a:r>
              <a:rPr lang="en-US" sz="1600"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 Load Balancing, and </a:t>
            </a: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Networking</a:t>
            </a:r>
            <a:endParaRPr lang="en-US" sz="1600"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10" name="Rounded Rectangle 9"/>
          <p:cNvSpPr/>
          <p:nvPr/>
        </p:nvSpPr>
        <p:spPr>
          <a:xfrm>
            <a:off x="3283065" y="3201070"/>
            <a:ext cx="5078491" cy="562137"/>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Service “tmlaapitest4” (80/TCP)</a:t>
            </a:r>
            <a:endParaRPr lang="en-US" dirty="0"/>
          </a:p>
        </p:txBody>
      </p:sp>
      <p:sp>
        <p:nvSpPr>
          <p:cNvPr id="11" name="Rounded Rectangle 10"/>
          <p:cNvSpPr/>
          <p:nvPr/>
        </p:nvSpPr>
        <p:spPr>
          <a:xfrm>
            <a:off x="3283066" y="4217949"/>
            <a:ext cx="1474838" cy="1239677"/>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Node1</a:t>
            </a:r>
            <a:endParaRPr lang="en-US" dirty="0"/>
          </a:p>
        </p:txBody>
      </p:sp>
      <p:sp>
        <p:nvSpPr>
          <p:cNvPr id="12" name="Rounded Rectangle 11"/>
          <p:cNvSpPr/>
          <p:nvPr/>
        </p:nvSpPr>
        <p:spPr>
          <a:xfrm>
            <a:off x="5148802" y="4188738"/>
            <a:ext cx="1474838" cy="1255721"/>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Node2</a:t>
            </a:r>
            <a:endParaRPr lang="en-US" dirty="0"/>
          </a:p>
        </p:txBody>
      </p:sp>
      <p:sp>
        <p:nvSpPr>
          <p:cNvPr id="16" name="Rounded Rectangle 15"/>
          <p:cNvSpPr/>
          <p:nvPr/>
        </p:nvSpPr>
        <p:spPr>
          <a:xfrm>
            <a:off x="6886718" y="4193472"/>
            <a:ext cx="1474838" cy="124811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Node3</a:t>
            </a:r>
            <a:endParaRPr lang="en-US" dirty="0"/>
          </a:p>
        </p:txBody>
      </p:sp>
      <p:sp>
        <p:nvSpPr>
          <p:cNvPr id="17" name="Right Arrow 16"/>
          <p:cNvSpPr/>
          <p:nvPr/>
        </p:nvSpPr>
        <p:spPr>
          <a:xfrm rot="5400000">
            <a:off x="7377221" y="3818311"/>
            <a:ext cx="398224" cy="368969"/>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8" name="Right Arrow 17"/>
          <p:cNvSpPr/>
          <p:nvPr/>
        </p:nvSpPr>
        <p:spPr>
          <a:xfrm rot="5400000">
            <a:off x="5687108" y="3821185"/>
            <a:ext cx="398224" cy="368969"/>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9" name="Right Arrow 18"/>
          <p:cNvSpPr/>
          <p:nvPr/>
        </p:nvSpPr>
        <p:spPr>
          <a:xfrm rot="5400000">
            <a:off x="3812509" y="3834353"/>
            <a:ext cx="398224" cy="368969"/>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24" name="Rounded Rectangle 23"/>
          <p:cNvSpPr/>
          <p:nvPr/>
        </p:nvSpPr>
        <p:spPr>
          <a:xfrm>
            <a:off x="5363846" y="4291074"/>
            <a:ext cx="1126628" cy="364476"/>
          </a:xfrm>
          <a:prstGeom prst="round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a:t>Tmlaapitest4 </a:t>
            </a:r>
            <a:r>
              <a:rPr lang="en-US" sz="1200" dirty="0" smtClean="0"/>
              <a:t>(8080/TCP)</a:t>
            </a:r>
            <a:endParaRPr lang="en-US" sz="1200" dirty="0"/>
          </a:p>
        </p:txBody>
      </p:sp>
      <p:sp>
        <p:nvSpPr>
          <p:cNvPr id="25" name="Rounded Rectangle 24"/>
          <p:cNvSpPr/>
          <p:nvPr/>
        </p:nvSpPr>
        <p:spPr>
          <a:xfrm>
            <a:off x="3468110" y="4308216"/>
            <a:ext cx="1126627" cy="364476"/>
          </a:xfrm>
          <a:prstGeom prst="round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Tmlaapitest4 (8080/TCP)</a:t>
            </a:r>
            <a:endParaRPr lang="en-US" sz="1200" dirty="0"/>
          </a:p>
        </p:txBody>
      </p:sp>
      <p:sp>
        <p:nvSpPr>
          <p:cNvPr id="29" name="Rounded Rectangle 28"/>
          <p:cNvSpPr/>
          <p:nvPr/>
        </p:nvSpPr>
        <p:spPr>
          <a:xfrm>
            <a:off x="7060823" y="4967060"/>
            <a:ext cx="1126628" cy="364476"/>
          </a:xfrm>
          <a:prstGeom prst="roundRect">
            <a:avLst/>
          </a:prstGeom>
          <a:solidFill>
            <a:schemeClr val="bg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DME2 Pod + External IP</a:t>
            </a:r>
            <a:endParaRPr lang="en-US" sz="1200" dirty="0"/>
          </a:p>
        </p:txBody>
      </p:sp>
      <p:sp>
        <p:nvSpPr>
          <p:cNvPr id="20" name="Oval 19" title="Section circle"/>
          <p:cNvSpPr/>
          <p:nvPr/>
        </p:nvSpPr>
        <p:spPr>
          <a:xfrm>
            <a:off x="10898617"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1" name="Oval 20" title="Section circle"/>
          <p:cNvSpPr/>
          <p:nvPr/>
        </p:nvSpPr>
        <p:spPr>
          <a:xfrm>
            <a:off x="10782729" y="279400"/>
            <a:ext cx="90488"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2" name="Oval 21" title="Section circle"/>
          <p:cNvSpPr/>
          <p:nvPr/>
        </p:nvSpPr>
        <p:spPr>
          <a:xfrm>
            <a:off x="11012917" y="279400"/>
            <a:ext cx="88900"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3" name="Oval 22" title="Section circle"/>
          <p:cNvSpPr/>
          <p:nvPr/>
        </p:nvSpPr>
        <p:spPr>
          <a:xfrm>
            <a:off x="11127217" y="279400"/>
            <a:ext cx="90488" cy="8890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2029213837"/>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Check Your Progress</a:t>
            </a:r>
            <a:endParaRPr lang="en-US" dirty="0"/>
          </a:p>
        </p:txBody>
      </p:sp>
      <p:sp>
        <p:nvSpPr>
          <p:cNvPr id="2" name="Slide Number Placeholder 1"/>
          <p:cNvSpPr>
            <a:spLocks noGrp="1"/>
          </p:cNvSpPr>
          <p:nvPr>
            <p:ph type="sldNum" sz="quarter" idx="4294967295"/>
          </p:nvPr>
        </p:nvSpPr>
        <p:spPr>
          <a:xfrm>
            <a:off x="1522413" y="6397626"/>
            <a:ext cx="220663" cy="225425"/>
          </a:xfrm>
        </p:spPr>
        <p:txBody>
          <a:bodyPr/>
          <a:lstStyle/>
          <a:p>
            <a:pPr>
              <a:defRPr/>
            </a:pPr>
            <a:fld id="{F98AD551-1896-6D44-B0B1-213AAAED08DA}" type="slidenum">
              <a:rPr lang="en-US" smtClean="0"/>
              <a:pPr>
                <a:defRPr/>
              </a:pPr>
              <a:t>69</a:t>
            </a:fld>
            <a:r>
              <a:rPr lang="en-US" dirty="0" smtClean="0"/>
              <a:t> </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9927" y="1781185"/>
            <a:ext cx="3368971" cy="3368971"/>
          </a:xfrm>
          <a:prstGeom prst="rect">
            <a:avLst/>
          </a:prstGeom>
        </p:spPr>
      </p:pic>
    </p:spTree>
    <p:extLst>
      <p:ext uri="{BB962C8B-B14F-4D97-AF65-F5344CB8AC3E}">
        <p14:creationId xmlns:p14="http://schemas.microsoft.com/office/powerpoint/2010/main" val="20667787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7</a:t>
            </a:fld>
            <a:r>
              <a:rPr lang="en-US" dirty="0" smtClean="0"/>
              <a:t> </a:t>
            </a:r>
            <a:endParaRPr lang="en-US" dirty="0"/>
          </a:p>
        </p:txBody>
      </p:sp>
      <p:sp>
        <p:nvSpPr>
          <p:cNvPr id="4" name="Title 3"/>
          <p:cNvSpPr>
            <a:spLocks noGrp="1"/>
          </p:cNvSpPr>
          <p:nvPr>
            <p:ph type="title"/>
          </p:nvPr>
        </p:nvSpPr>
        <p:spPr/>
        <p:txBody>
          <a:bodyPr/>
          <a:lstStyle/>
          <a:p>
            <a:r>
              <a:rPr lang="en-US" dirty="0" smtClean="0"/>
              <a:t>Kubernetes Components</a:t>
            </a:r>
            <a:endParaRPr lang="en-US" dirty="0"/>
          </a:p>
        </p:txBody>
      </p:sp>
      <p:sp>
        <p:nvSpPr>
          <p:cNvPr id="6" name="Rounded Rectangle 5"/>
          <p:cNvSpPr/>
          <p:nvPr/>
        </p:nvSpPr>
        <p:spPr>
          <a:xfrm>
            <a:off x="8131423" y="2210849"/>
            <a:ext cx="1474838" cy="3084536"/>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Master</a:t>
            </a:r>
            <a:endParaRPr lang="en-US" dirty="0"/>
          </a:p>
        </p:txBody>
      </p:sp>
      <p:sp>
        <p:nvSpPr>
          <p:cNvPr id="13" name="Rounded Rectangle 12"/>
          <p:cNvSpPr/>
          <p:nvPr/>
        </p:nvSpPr>
        <p:spPr>
          <a:xfrm>
            <a:off x="10215333" y="2210849"/>
            <a:ext cx="14748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1</a:t>
            </a:r>
            <a:endParaRPr lang="en-US" dirty="0"/>
          </a:p>
        </p:txBody>
      </p:sp>
      <p:sp>
        <p:nvSpPr>
          <p:cNvPr id="14" name="Rounded Rectangle 13"/>
          <p:cNvSpPr/>
          <p:nvPr/>
        </p:nvSpPr>
        <p:spPr>
          <a:xfrm>
            <a:off x="10215333" y="3291001"/>
            <a:ext cx="14748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2</a:t>
            </a:r>
            <a:endParaRPr lang="en-US" dirty="0"/>
          </a:p>
        </p:txBody>
      </p:sp>
      <p:sp>
        <p:nvSpPr>
          <p:cNvPr id="15" name="Rounded Rectangle 14"/>
          <p:cNvSpPr/>
          <p:nvPr/>
        </p:nvSpPr>
        <p:spPr>
          <a:xfrm>
            <a:off x="10215333" y="4371152"/>
            <a:ext cx="1474838" cy="924233"/>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Node 3</a:t>
            </a:r>
            <a:endParaRPr lang="en-US" dirty="0"/>
          </a:p>
        </p:txBody>
      </p:sp>
      <p:sp>
        <p:nvSpPr>
          <p:cNvPr id="9" name="Right Arrow 8"/>
          <p:cNvSpPr/>
          <p:nvPr/>
        </p:nvSpPr>
        <p:spPr>
          <a:xfrm>
            <a:off x="9684919" y="2601788"/>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6" name="Right Arrow 15"/>
          <p:cNvSpPr/>
          <p:nvPr/>
        </p:nvSpPr>
        <p:spPr>
          <a:xfrm>
            <a:off x="9675351" y="3652335"/>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8" name="Right Arrow 17"/>
          <p:cNvSpPr/>
          <p:nvPr/>
        </p:nvSpPr>
        <p:spPr>
          <a:xfrm>
            <a:off x="9645590" y="4732486"/>
            <a:ext cx="471420" cy="201563"/>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19" name="Rounded Rectangle 18"/>
          <p:cNvSpPr/>
          <p:nvPr/>
        </p:nvSpPr>
        <p:spPr>
          <a:xfrm>
            <a:off x="6495754" y="2811130"/>
            <a:ext cx="703534" cy="462116"/>
          </a:xfrm>
          <a:prstGeom prst="round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solidFill>
                  <a:schemeClr val="tx2"/>
                </a:solidFill>
              </a:rPr>
              <a:t>API</a:t>
            </a:r>
            <a:endParaRPr lang="en-US" dirty="0">
              <a:solidFill>
                <a:schemeClr val="tx2"/>
              </a:solidFill>
            </a:endParaRPr>
          </a:p>
        </p:txBody>
      </p:sp>
      <p:sp>
        <p:nvSpPr>
          <p:cNvPr id="21" name="Rounded Rectangle 20"/>
          <p:cNvSpPr/>
          <p:nvPr/>
        </p:nvSpPr>
        <p:spPr>
          <a:xfrm>
            <a:off x="6503656" y="3553719"/>
            <a:ext cx="703534" cy="462116"/>
          </a:xfrm>
          <a:prstGeom prst="round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solidFill>
                  <a:schemeClr val="tx2"/>
                </a:solidFill>
              </a:rPr>
              <a:t>UI</a:t>
            </a:r>
            <a:endParaRPr lang="en-US" dirty="0">
              <a:solidFill>
                <a:schemeClr val="tx2"/>
              </a:solidFill>
            </a:endParaRPr>
          </a:p>
        </p:txBody>
      </p:sp>
      <p:sp>
        <p:nvSpPr>
          <p:cNvPr id="22" name="Rounded Rectangle 21"/>
          <p:cNvSpPr/>
          <p:nvPr/>
        </p:nvSpPr>
        <p:spPr>
          <a:xfrm>
            <a:off x="6503656" y="4296308"/>
            <a:ext cx="703534" cy="462116"/>
          </a:xfrm>
          <a:prstGeom prst="round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solidFill>
                  <a:schemeClr val="tx2"/>
                </a:solidFill>
              </a:rPr>
              <a:t>CLI</a:t>
            </a:r>
            <a:endParaRPr lang="en-US" dirty="0">
              <a:solidFill>
                <a:schemeClr val="tx2"/>
              </a:solidFill>
            </a:endParaRPr>
          </a:p>
        </p:txBody>
      </p:sp>
      <p:sp>
        <p:nvSpPr>
          <p:cNvPr id="23" name="Right Arrow 22"/>
          <p:cNvSpPr/>
          <p:nvPr/>
        </p:nvSpPr>
        <p:spPr>
          <a:xfrm>
            <a:off x="7258282" y="2961581"/>
            <a:ext cx="794219" cy="147082"/>
          </a:xfrm>
          <a:prstGeom prst="rightArrow">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24" name="Right Arrow 23"/>
          <p:cNvSpPr/>
          <p:nvPr/>
        </p:nvSpPr>
        <p:spPr>
          <a:xfrm>
            <a:off x="7275752" y="3686964"/>
            <a:ext cx="794219" cy="147082"/>
          </a:xfrm>
          <a:prstGeom prst="rightArrow">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25" name="Right Arrow 24"/>
          <p:cNvSpPr/>
          <p:nvPr/>
        </p:nvSpPr>
        <p:spPr>
          <a:xfrm>
            <a:off x="7258546" y="4432521"/>
            <a:ext cx="794219" cy="147082"/>
          </a:xfrm>
          <a:prstGeom prst="rightArrow">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dirty="0"/>
          </a:p>
        </p:txBody>
      </p:sp>
      <p:sp>
        <p:nvSpPr>
          <p:cNvPr id="26" name="Rounded Rectangle 25"/>
          <p:cNvSpPr/>
          <p:nvPr/>
        </p:nvSpPr>
        <p:spPr>
          <a:xfrm>
            <a:off x="8141255" y="1723200"/>
            <a:ext cx="3558748" cy="361226"/>
          </a:xfrm>
          <a:prstGeom prst="round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Registry</a:t>
            </a:r>
            <a:endParaRPr lang="en-US" dirty="0"/>
          </a:p>
        </p:txBody>
      </p:sp>
      <p:sp>
        <p:nvSpPr>
          <p:cNvPr id="40" name="Rectangle 39"/>
          <p:cNvSpPr/>
          <p:nvPr/>
        </p:nvSpPr>
        <p:spPr>
          <a:xfrm>
            <a:off x="8267699" y="6141267"/>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Kubernetes: Overview</a:t>
            </a:r>
          </a:p>
        </p:txBody>
      </p:sp>
      <p:sp>
        <p:nvSpPr>
          <p:cNvPr id="41" name="Oval 40" title="Section circle"/>
          <p:cNvSpPr/>
          <p:nvPr/>
        </p:nvSpPr>
        <p:spPr>
          <a:xfrm>
            <a:off x="10822786"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2" name="Oval 41" title="Section circle"/>
          <p:cNvSpPr/>
          <p:nvPr/>
        </p:nvSpPr>
        <p:spPr>
          <a:xfrm>
            <a:off x="1070689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3" name="Oval 42" title="Section circle"/>
          <p:cNvSpPr/>
          <p:nvPr/>
        </p:nvSpPr>
        <p:spPr>
          <a:xfrm>
            <a:off x="1059259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4" name="Oval 43" title="Section circle"/>
          <p:cNvSpPr/>
          <p:nvPr/>
        </p:nvSpPr>
        <p:spPr>
          <a:xfrm>
            <a:off x="11167274"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5" name="Oval 44" title="Section circle"/>
          <p:cNvSpPr/>
          <p:nvPr/>
        </p:nvSpPr>
        <p:spPr>
          <a:xfrm>
            <a:off x="11051386"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6" name="Oval 45" title="Section circle"/>
          <p:cNvSpPr/>
          <p:nvPr/>
        </p:nvSpPr>
        <p:spPr>
          <a:xfrm>
            <a:off x="10937086"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47" name="Oval 46" title="Section circle"/>
          <p:cNvSpPr/>
          <p:nvPr/>
        </p:nvSpPr>
        <p:spPr>
          <a:xfrm>
            <a:off x="1151176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8" name="Oval 47" title="Section circle"/>
          <p:cNvSpPr/>
          <p:nvPr/>
        </p:nvSpPr>
        <p:spPr>
          <a:xfrm>
            <a:off x="11395874"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9" name="Oval 48" title="Section circle"/>
          <p:cNvSpPr/>
          <p:nvPr/>
        </p:nvSpPr>
        <p:spPr>
          <a:xfrm>
            <a:off x="11281574"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50" name="Oval 49" title="Section circle"/>
          <p:cNvSpPr/>
          <p:nvPr/>
        </p:nvSpPr>
        <p:spPr>
          <a:xfrm>
            <a:off x="107084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1" name="Oval 50" title="Section circle"/>
          <p:cNvSpPr/>
          <p:nvPr/>
        </p:nvSpPr>
        <p:spPr>
          <a:xfrm>
            <a:off x="10592598"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2" name="Oval 51" title="Section circle"/>
          <p:cNvSpPr/>
          <p:nvPr/>
        </p:nvSpPr>
        <p:spPr>
          <a:xfrm>
            <a:off x="1162606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53" name="Oval 52" title="Section circle"/>
          <p:cNvSpPr/>
          <p:nvPr/>
        </p:nvSpPr>
        <p:spPr>
          <a:xfrm>
            <a:off x="108227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4" name="Oval 53" title="Section circle"/>
          <p:cNvSpPr/>
          <p:nvPr/>
        </p:nvSpPr>
        <p:spPr>
          <a:xfrm>
            <a:off x="110529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5" name="Oval 54" title="Section circle"/>
          <p:cNvSpPr/>
          <p:nvPr/>
        </p:nvSpPr>
        <p:spPr>
          <a:xfrm>
            <a:off x="10937086"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6" name="Oval 55" title="Section circle"/>
          <p:cNvSpPr/>
          <p:nvPr/>
        </p:nvSpPr>
        <p:spPr>
          <a:xfrm>
            <a:off x="111672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7" name="Oval 56" title="Section circle"/>
          <p:cNvSpPr/>
          <p:nvPr/>
        </p:nvSpPr>
        <p:spPr>
          <a:xfrm>
            <a:off x="113974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8" name="Oval 57" title="Section circle"/>
          <p:cNvSpPr/>
          <p:nvPr/>
        </p:nvSpPr>
        <p:spPr>
          <a:xfrm>
            <a:off x="11281574"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59" name="Oval 58" title="Section circle"/>
          <p:cNvSpPr/>
          <p:nvPr/>
        </p:nvSpPr>
        <p:spPr>
          <a:xfrm>
            <a:off x="115117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0" name="Rectangle 59"/>
          <p:cNvSpPr/>
          <p:nvPr/>
        </p:nvSpPr>
        <p:spPr>
          <a:xfrm>
            <a:off x="390472" y="1105728"/>
            <a:ext cx="7620612" cy="424732"/>
          </a:xfrm>
          <a:prstGeom prst="rect">
            <a:avLst/>
          </a:prstGeom>
        </p:spPr>
        <p:txBody>
          <a:bodyPr wrap="none">
            <a:spAutoFit/>
          </a:bodyPr>
          <a:lstStyle/>
          <a:p>
            <a:pPr>
              <a:lnSpc>
                <a:spcPct val="90000"/>
              </a:lnSpc>
              <a:spcAft>
                <a:spcPts val="600"/>
              </a:spcAft>
              <a:buClr>
                <a:schemeClr val="tx1"/>
              </a:buClr>
            </a:pPr>
            <a:r>
              <a:rPr lang="en-US" sz="2400" dirty="0" smtClean="0">
                <a:cs typeface="ATT Aleck Sans" panose="020B0503020203020204" pitchFamily="34" charset="0"/>
              </a:rPr>
              <a:t>Kubernetes clusters are divided into multiple components….</a:t>
            </a:r>
            <a:endParaRPr lang="en-US" sz="2400" dirty="0">
              <a:cs typeface="ATT Aleck Sans" panose="020B0503020203020204" pitchFamily="34" charset="0"/>
            </a:endParaRPr>
          </a:p>
        </p:txBody>
      </p:sp>
      <p:sp>
        <p:nvSpPr>
          <p:cNvPr id="61" name="Rectangle 60"/>
          <p:cNvSpPr/>
          <p:nvPr/>
        </p:nvSpPr>
        <p:spPr>
          <a:xfrm>
            <a:off x="390472" y="1958183"/>
            <a:ext cx="5057828" cy="2123658"/>
          </a:xfrm>
          <a:prstGeom prst="rect">
            <a:avLst/>
          </a:prstGeom>
        </p:spPr>
        <p:txBody>
          <a:bodyPr wrap="square">
            <a:spAutoFit/>
          </a:bodyPr>
          <a:lstStyle/>
          <a:p>
            <a:pPr marL="0" lvl="2">
              <a:spcAft>
                <a:spcPts val="800"/>
              </a:spcAft>
              <a:buClr>
                <a:schemeClr val="tx2"/>
              </a:buClr>
            </a:pPr>
            <a:r>
              <a:rPr lang="en-US" sz="1400" dirty="0">
                <a:solidFill>
                  <a:schemeClr val="tx2"/>
                </a:solidFill>
                <a:cs typeface="ATT Aleck Sans" panose="020B0503020203020204" pitchFamily="34" charset="0"/>
              </a:rPr>
              <a:t>Master components provide the cluster’s control plane. </a:t>
            </a:r>
            <a:endParaRPr lang="en-US" sz="1400" dirty="0" smtClean="0">
              <a:solidFill>
                <a:schemeClr val="tx2"/>
              </a:solidFill>
              <a:cs typeface="ATT Aleck Sans" panose="020B0503020203020204" pitchFamily="34" charset="0"/>
            </a:endParaRPr>
          </a:p>
          <a:p>
            <a:pPr marL="228600" lvl="2" indent="-228600">
              <a:spcAft>
                <a:spcPts val="800"/>
              </a:spcAft>
              <a:buClr>
                <a:schemeClr val="tx2"/>
              </a:buClr>
              <a:buFont typeface="Lucida Grande"/>
              <a:buChar char="–"/>
            </a:pPr>
            <a:r>
              <a:rPr lang="en-US" sz="1400" dirty="0">
                <a:solidFill>
                  <a:schemeClr val="tx2"/>
                </a:solidFill>
                <a:cs typeface="ATT Aleck Sans" panose="020B0503020203020204" pitchFamily="34" charset="0"/>
              </a:rPr>
              <a:t>Master components make global decisions about the cluster (for example, scheduling), and detecting and responding to cluster events.</a:t>
            </a:r>
          </a:p>
          <a:p>
            <a:pPr marL="228600" lvl="2" indent="-228600">
              <a:spcAft>
                <a:spcPts val="800"/>
              </a:spcAft>
              <a:buClr>
                <a:schemeClr val="tx2"/>
              </a:buClr>
              <a:buFont typeface="Lucida Grande"/>
              <a:buChar char="–"/>
            </a:pPr>
            <a:r>
              <a:rPr lang="en-US" sz="1400" dirty="0">
                <a:solidFill>
                  <a:schemeClr val="tx2"/>
                </a:solidFill>
                <a:cs typeface="ATT Aleck Sans" panose="020B0503020203020204" pitchFamily="34" charset="0"/>
              </a:rPr>
              <a:t>It can be run on any node in the cluster. However, for simplicity, set up scripts typically start all master components on the same VM, and do not run user containers on this VM.</a:t>
            </a:r>
          </a:p>
          <a:p>
            <a:pPr marL="228600" lvl="2" indent="-228600">
              <a:spcAft>
                <a:spcPts val="800"/>
              </a:spcAft>
              <a:buClr>
                <a:schemeClr val="tx2"/>
              </a:buClr>
              <a:buFont typeface="Lucida Grande"/>
              <a:buChar char="–"/>
            </a:pPr>
            <a:r>
              <a:rPr lang="en-US" sz="1400" dirty="0">
                <a:solidFill>
                  <a:schemeClr val="tx2"/>
                </a:solidFill>
                <a:cs typeface="ATT Aleck Sans" panose="020B0503020203020204" pitchFamily="34" charset="0"/>
              </a:rPr>
              <a:t>It can be accessible using a dashboard, API and Command line.</a:t>
            </a:r>
          </a:p>
        </p:txBody>
      </p:sp>
    </p:spTree>
    <p:extLst>
      <p:ext uri="{BB962C8B-B14F-4D97-AF65-F5344CB8AC3E}">
        <p14:creationId xmlns:p14="http://schemas.microsoft.com/office/powerpoint/2010/main" val="1662583973"/>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408869162"/>
              </p:ext>
            </p:extLst>
          </p:nvPr>
        </p:nvGraphicFramePr>
        <p:xfrm>
          <a:off x="488897" y="2210996"/>
          <a:ext cx="11211106" cy="1145390"/>
        </p:xfrm>
        <a:graphic>
          <a:graphicData uri="http://schemas.openxmlformats.org/drawingml/2006/table">
            <a:tbl>
              <a:tblPr firstRow="1" bandRow="1">
                <a:tableStyleId>{5940675A-B579-460E-94D1-54222C63F5DA}</a:tableStyleId>
              </a:tblPr>
              <a:tblGrid>
                <a:gridCol w="9472517"/>
                <a:gridCol w="1738589"/>
              </a:tblGrid>
              <a:tr h="601536">
                <a:tc>
                  <a:txBody>
                    <a:bodyPr/>
                    <a:lstStyle/>
                    <a:p>
                      <a:r>
                        <a:rPr lang="en-US" sz="1600" b="1" dirty="0" smtClean="0"/>
                        <a:t>Kubernetes uses</a:t>
                      </a:r>
                      <a:r>
                        <a:rPr lang="en-US" sz="1600" b="1" baseline="0" dirty="0" smtClean="0"/>
                        <a:t> internal DNS for it services</a:t>
                      </a:r>
                      <a:endParaRPr lang="en-US" sz="1600" b="1"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600" b="1" dirty="0" smtClean="0"/>
                        <a:t>True/False</a:t>
                      </a:r>
                      <a:endParaRPr lang="en-US" sz="1600" b="1" dirty="0"/>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543854">
                <a:tc>
                  <a:txBody>
                    <a:bodyPr/>
                    <a:lstStyle/>
                    <a:p>
                      <a:r>
                        <a:rPr lang="en-US" sz="1600" b="1" dirty="0" smtClean="0"/>
                        <a:t>Kubernetes</a:t>
                      </a:r>
                      <a:r>
                        <a:rPr lang="en-US" sz="1600" b="1" baseline="0" dirty="0" smtClean="0"/>
                        <a:t> uses the host networking IPs for internal traffic between pods.</a:t>
                      </a:r>
                      <a:endParaRPr lang="en-US" sz="1600" b="1"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600" b="1" dirty="0" smtClean="0"/>
                        <a:t>True/False</a:t>
                      </a:r>
                      <a:endParaRPr lang="en-US" sz="1600" b="1" dirty="0"/>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4" name="Rectangle 3"/>
          <p:cNvSpPr/>
          <p:nvPr/>
        </p:nvSpPr>
        <p:spPr>
          <a:xfrm>
            <a:off x="1612879" y="1601409"/>
            <a:ext cx="7167706" cy="461665"/>
          </a:xfrm>
          <a:prstGeom prst="rect">
            <a:avLst/>
          </a:prstGeom>
          <a:noFill/>
        </p:spPr>
        <p:txBody>
          <a:bodyPr wrap="square" lIns="91440" tIns="45720" rIns="91440" bIns="45720">
            <a:spAutoFit/>
          </a:bodyPr>
          <a:lstStyle/>
          <a:p>
            <a:pPr algn="ctr"/>
            <a:r>
              <a:rPr lang="en-US" sz="2400" b="1"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Services</a:t>
            </a:r>
            <a:r>
              <a:rPr lang="en-US" sz="2400" b="1"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 Load Balancing, and </a:t>
            </a:r>
            <a:r>
              <a:rPr lang="en-US" sz="2400" b="1"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Networking</a:t>
            </a:r>
            <a:endParaRPr lang="en-US" sz="2400" b="1"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5" name="TextBox 4"/>
          <p:cNvSpPr txBox="1"/>
          <p:nvPr/>
        </p:nvSpPr>
        <p:spPr>
          <a:xfrm rot="20708730">
            <a:off x="9392243" y="998695"/>
            <a:ext cx="1148856" cy="811212"/>
          </a:xfrm>
          <a:prstGeom prst="rect">
            <a:avLst/>
          </a:prstGeom>
          <a:noFill/>
          <a:ln>
            <a:noFill/>
          </a:ln>
        </p:spPr>
        <p:txBody>
          <a:bodyPr wrap="square" lIns="0" tIns="0" rIns="0" bIns="0" rtlCol="0">
            <a:noAutofit/>
          </a:bodyPr>
          <a:lstStyle/>
          <a:p>
            <a:r>
              <a:rPr lang="en-US" sz="5400" u="sng" dirty="0" smtClean="0">
                <a:solidFill>
                  <a:srgbClr val="CF2A2A"/>
                </a:solidFill>
                <a:latin typeface="Segoe Script" panose="020B0504020000000003" pitchFamily="34" charset="0"/>
              </a:rPr>
              <a:t>A+</a:t>
            </a:r>
          </a:p>
        </p:txBody>
      </p:sp>
    </p:spTree>
    <p:extLst>
      <p:ext uri="{BB962C8B-B14F-4D97-AF65-F5344CB8AC3E}">
        <p14:creationId xmlns:p14="http://schemas.microsoft.com/office/powerpoint/2010/main" val="802545060"/>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Answers to Exercises</a:t>
            </a:r>
            <a:endParaRPr lang="en-US" dirty="0"/>
          </a:p>
        </p:txBody>
      </p:sp>
      <p:sp>
        <p:nvSpPr>
          <p:cNvPr id="2" name="Slide Number Placeholder 1"/>
          <p:cNvSpPr>
            <a:spLocks noGrp="1"/>
          </p:cNvSpPr>
          <p:nvPr>
            <p:ph type="sldNum" sz="quarter" idx="4294967295"/>
          </p:nvPr>
        </p:nvSpPr>
        <p:spPr>
          <a:xfrm>
            <a:off x="1522413" y="6397626"/>
            <a:ext cx="220663" cy="225425"/>
          </a:xfrm>
        </p:spPr>
        <p:txBody>
          <a:bodyPr/>
          <a:lstStyle/>
          <a:p>
            <a:pPr>
              <a:defRPr/>
            </a:pPr>
            <a:fld id="{F98AD551-1896-6D44-B0B1-213AAAED08DA}" type="slidenum">
              <a:rPr lang="en-US" smtClean="0"/>
              <a:pPr>
                <a:defRPr/>
              </a:pPr>
              <a:t>71</a:t>
            </a:fld>
            <a:r>
              <a:rPr lang="en-US" dirty="0" smtClean="0"/>
              <a:t> </a:t>
            </a:r>
            <a:endParaRPr lang="en-US" dirty="0"/>
          </a:p>
        </p:txBody>
      </p:sp>
    </p:spTree>
    <p:extLst>
      <p:ext uri="{BB962C8B-B14F-4D97-AF65-F5344CB8AC3E}">
        <p14:creationId xmlns:p14="http://schemas.microsoft.com/office/powerpoint/2010/main" val="794412843"/>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0939" y="565641"/>
            <a:ext cx="11209064" cy="342206"/>
          </a:xfrm>
        </p:spPr>
        <p:txBody>
          <a:bodyPr/>
          <a:lstStyle/>
          <a:p>
            <a:r>
              <a:rPr lang="en-US" dirty="0" smtClean="0"/>
              <a:t>Exercises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537507201"/>
              </p:ext>
            </p:extLst>
          </p:nvPr>
        </p:nvGraphicFramePr>
        <p:xfrm>
          <a:off x="488897" y="1626919"/>
          <a:ext cx="11211106" cy="3661519"/>
        </p:xfrm>
        <a:graphic>
          <a:graphicData uri="http://schemas.openxmlformats.org/drawingml/2006/table">
            <a:tbl>
              <a:tblPr firstRow="1" bandRow="1">
                <a:tableStyleId>{5940675A-B579-460E-94D1-54222C63F5DA}</a:tableStyleId>
              </a:tblPr>
              <a:tblGrid>
                <a:gridCol w="6610403"/>
                <a:gridCol w="4600703"/>
              </a:tblGrid>
              <a:tr h="1151005">
                <a:tc>
                  <a:txBody>
                    <a:bodyPr/>
                    <a:lstStyle/>
                    <a:p>
                      <a:r>
                        <a:rPr lang="en-US" sz="1600" b="1" dirty="0" smtClean="0">
                          <a:latin typeface="+mn-lt"/>
                        </a:rPr>
                        <a:t>Kubernetes</a:t>
                      </a:r>
                      <a:r>
                        <a:rPr lang="en-US" sz="1600" b="1" baseline="0" dirty="0" smtClean="0">
                          <a:latin typeface="+mn-lt"/>
                        </a:rPr>
                        <a:t> is orchestration tool supports only Docker containers.</a:t>
                      </a:r>
                    </a:p>
                    <a:p>
                      <a:pPr marL="347663" indent="-347663"/>
                      <a:r>
                        <a:rPr lang="en-US" sz="1600" b="1" i="1" baseline="0" dirty="0" smtClean="0">
                          <a:solidFill>
                            <a:schemeClr val="tx2"/>
                          </a:solidFill>
                        </a:rPr>
                        <a:t>No. </a:t>
                      </a:r>
                      <a:r>
                        <a:rPr lang="en-US" sz="1800" b="1" kern="1200" dirty="0" smtClean="0">
                          <a:solidFill>
                            <a:schemeClr val="tx2"/>
                          </a:solidFill>
                          <a:latin typeface="+mn-lt"/>
                          <a:ea typeface="+mn-ea"/>
                          <a:cs typeface="+mn-cs"/>
                        </a:rPr>
                        <a:t>Kubernetes is a container management system that supports several container types, including but not limited to, Docker</a:t>
                      </a:r>
                      <a:r>
                        <a:rPr lang="en-US" sz="1600" b="1" kern="1200" dirty="0" smtClean="0">
                          <a:solidFill>
                            <a:schemeClr val="tx2"/>
                          </a:solidFill>
                          <a:latin typeface="+mn-lt"/>
                          <a:ea typeface="+mn-ea"/>
                          <a:cs typeface="+mn-cs"/>
                        </a:rPr>
                        <a:t>.</a:t>
                      </a:r>
                      <a:endParaRPr lang="en-US" sz="1600" b="1" dirty="0" smtClean="0">
                        <a:solidFill>
                          <a:schemeClr val="tx2"/>
                        </a:solidFill>
                      </a:endParaRPr>
                    </a:p>
                    <a:p>
                      <a:endParaRPr lang="en-US" sz="1600" b="1"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3" indent="0" algn="ctr" defTabSz="457200" rtl="0" eaLnBrk="1" fontAlgn="auto" latinLnBrk="0" hangingPunct="1">
                        <a:lnSpc>
                          <a:spcPct val="100000"/>
                        </a:lnSpc>
                        <a:spcBef>
                          <a:spcPts val="0"/>
                        </a:spcBef>
                        <a:spcAft>
                          <a:spcPts val="0"/>
                        </a:spcAft>
                        <a:buClrTx/>
                        <a:buSzTx/>
                        <a:buFontTx/>
                        <a:buNone/>
                        <a:tabLst/>
                        <a:defRPr/>
                      </a:pPr>
                      <a:r>
                        <a:rPr lang="en-US" sz="1600" b="1" kern="1200" dirty="0" smtClean="0">
                          <a:solidFill>
                            <a:schemeClr val="accent2"/>
                          </a:solidFill>
                          <a:latin typeface="+mn-lt"/>
                          <a:ea typeface="+mn-ea"/>
                          <a:cs typeface="+mn-cs"/>
                        </a:rPr>
                        <a:t>False</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2510514">
                <a:tc>
                  <a:txBody>
                    <a:bodyPr/>
                    <a:lstStyle/>
                    <a:p>
                      <a:pPr algn="r"/>
                      <a:endParaRPr lang="en-US" sz="1600" b="1" dirty="0" smtClean="0">
                        <a:latin typeface="+mn-lt"/>
                      </a:endParaRPr>
                    </a:p>
                    <a:p>
                      <a:pPr algn="r"/>
                      <a:r>
                        <a:rPr lang="en-US" sz="1600" b="1" dirty="0" smtClean="0">
                          <a:latin typeface="+mn-lt"/>
                        </a:rPr>
                        <a:t>Which of these choices pertain</a:t>
                      </a:r>
                      <a:r>
                        <a:rPr lang="en-US" sz="1600" b="1" baseline="0" dirty="0" smtClean="0">
                          <a:latin typeface="+mn-lt"/>
                        </a:rPr>
                        <a:t> to </a:t>
                      </a:r>
                      <a:r>
                        <a:rPr lang="en-US" sz="1600" b="1" i="1" dirty="0" smtClean="0">
                          <a:latin typeface="+mn-lt"/>
                        </a:rPr>
                        <a:t>LABELS</a:t>
                      </a:r>
                      <a:r>
                        <a:rPr lang="en-US" sz="1600" b="1" baseline="0" dirty="0" smtClean="0">
                          <a:latin typeface="+mn-lt"/>
                        </a:rPr>
                        <a:t>?     </a:t>
                      </a:r>
                    </a:p>
                    <a:p>
                      <a:r>
                        <a:rPr lang="en-US" sz="1600" b="1" baseline="0" dirty="0" smtClean="0">
                          <a:latin typeface="+mn-lt"/>
                        </a:rPr>
                        <a:t>                                                                                       </a:t>
                      </a:r>
                      <a:r>
                        <a:rPr lang="en-US" sz="1600" b="1" kern="1200" dirty="0" smtClean="0">
                          <a:solidFill>
                            <a:schemeClr val="accent2"/>
                          </a:solidFill>
                          <a:latin typeface="+mn-lt"/>
                          <a:ea typeface="+mn-ea"/>
                          <a:cs typeface="+mn-cs"/>
                        </a:rPr>
                        <a:t>A, B and C</a:t>
                      </a:r>
                      <a:r>
                        <a:rPr lang="en-US" sz="1600" b="0" i="1" baseline="0" dirty="0" smtClean="0">
                          <a:latin typeface="+mn-lt"/>
                        </a:rPr>
                        <a:t>.</a:t>
                      </a:r>
                      <a:endParaRPr lang="en-US" sz="1600" b="0" i="1" dirty="0">
                        <a:latin typeface="+mn-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marR="0" lvl="3" indent="-342900" algn="l" defTabSz="457200" rtl="0" eaLnBrk="1" fontAlgn="auto" latinLnBrk="0" hangingPunct="1">
                        <a:lnSpc>
                          <a:spcPct val="100000"/>
                        </a:lnSpc>
                        <a:spcBef>
                          <a:spcPts val="0"/>
                        </a:spcBef>
                        <a:spcAft>
                          <a:spcPts val="600"/>
                        </a:spcAft>
                        <a:buClrTx/>
                        <a:buSzTx/>
                        <a:buFont typeface="+mj-lt"/>
                        <a:buAutoNum type="alphaUcPeriod"/>
                        <a:tabLst/>
                        <a:defRPr/>
                      </a:pPr>
                      <a:r>
                        <a:rPr lang="en-US" sz="1600" b="1" kern="1200" dirty="0" smtClean="0">
                          <a:solidFill>
                            <a:schemeClr val="accent2"/>
                          </a:solidFill>
                          <a:latin typeface="+mn-lt"/>
                          <a:ea typeface="+mn-ea"/>
                          <a:cs typeface="+mn-cs"/>
                        </a:rPr>
                        <a:t>Key/Value pairs that are attached to objects</a:t>
                      </a:r>
                    </a:p>
                    <a:p>
                      <a:pPr marL="342900" marR="0" lvl="3" indent="-342900" algn="l" defTabSz="457200" rtl="0" eaLnBrk="1" fontAlgn="auto" latinLnBrk="0" hangingPunct="1">
                        <a:lnSpc>
                          <a:spcPct val="100000"/>
                        </a:lnSpc>
                        <a:spcBef>
                          <a:spcPts val="0"/>
                        </a:spcBef>
                        <a:spcAft>
                          <a:spcPts val="600"/>
                        </a:spcAft>
                        <a:buClrTx/>
                        <a:buSzTx/>
                        <a:buFont typeface="+mj-lt"/>
                        <a:buAutoNum type="alphaUcPeriod"/>
                        <a:tabLst/>
                        <a:defRPr/>
                      </a:pPr>
                      <a:r>
                        <a:rPr lang="en-US" sz="1600" b="1" kern="1200" dirty="0" smtClean="0">
                          <a:solidFill>
                            <a:schemeClr val="accent2"/>
                          </a:solidFill>
                          <a:latin typeface="+mn-lt"/>
                          <a:ea typeface="+mn-ea"/>
                          <a:cs typeface="+mn-cs"/>
                        </a:rPr>
                        <a:t>Labels are intended to be used to specify identifying attributes of objects that are meaningful and relevant to users, but do not directly imply semantics to the core system.</a:t>
                      </a:r>
                    </a:p>
                    <a:p>
                      <a:pPr marL="342900" marR="0" lvl="3" indent="-342900" algn="l" defTabSz="457200" rtl="0" eaLnBrk="1" fontAlgn="auto" latinLnBrk="0" hangingPunct="1">
                        <a:lnSpc>
                          <a:spcPct val="100000"/>
                        </a:lnSpc>
                        <a:spcBef>
                          <a:spcPts val="0"/>
                        </a:spcBef>
                        <a:spcAft>
                          <a:spcPts val="600"/>
                        </a:spcAft>
                        <a:buClrTx/>
                        <a:buSzTx/>
                        <a:buFont typeface="+mj-lt"/>
                        <a:buAutoNum type="alphaUcPeriod"/>
                        <a:tabLst/>
                        <a:defRPr/>
                      </a:pPr>
                      <a:r>
                        <a:rPr lang="en-US" sz="1600" b="1" kern="1200" dirty="0" smtClean="0">
                          <a:solidFill>
                            <a:schemeClr val="accent2"/>
                          </a:solidFill>
                          <a:latin typeface="+mn-lt"/>
                          <a:ea typeface="+mn-ea"/>
                          <a:cs typeface="+mn-cs"/>
                        </a:rPr>
                        <a:t>Labels can be used to organize and to select subsets of objects. </a:t>
                      </a:r>
                      <a:endParaRPr lang="he-IL" sz="1600" b="1" kern="1200" dirty="0" smtClean="0">
                        <a:solidFill>
                          <a:schemeClr val="accent2"/>
                        </a:solidFill>
                        <a:latin typeface="+mn-lt"/>
                        <a:ea typeface="+mn-ea"/>
                        <a:cs typeface="+mn-cs"/>
                      </a:endParaRPr>
                    </a:p>
                    <a:p>
                      <a:pPr marL="342900" indent="-342900">
                        <a:lnSpc>
                          <a:spcPct val="100000"/>
                        </a:lnSpc>
                        <a:spcBef>
                          <a:spcPts val="0"/>
                        </a:spcBef>
                        <a:spcAft>
                          <a:spcPts val="600"/>
                        </a:spcAft>
                        <a:buFont typeface="+mj-lt"/>
                        <a:buAutoNum type="alphaUcPeriod"/>
                      </a:pPr>
                      <a:r>
                        <a:rPr lang="en-US" sz="1600" b="1" dirty="0" smtClean="0">
                          <a:latin typeface="+mn-lt"/>
                        </a:rPr>
                        <a:t>Labels</a:t>
                      </a:r>
                      <a:r>
                        <a:rPr lang="en-US" sz="1600" b="1" baseline="0" dirty="0" smtClean="0">
                          <a:latin typeface="+mn-lt"/>
                        </a:rPr>
                        <a:t> can be u</a:t>
                      </a:r>
                      <a:r>
                        <a:rPr lang="en-US" sz="1600" b="1" dirty="0" smtClean="0">
                          <a:latin typeface="+mn-lt"/>
                        </a:rPr>
                        <a:t>sed to store configuration files.</a:t>
                      </a:r>
                      <a:endParaRPr lang="en-US" sz="1600" b="1" dirty="0">
                        <a:latin typeface="+mn-lt"/>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4" name="Rectangle 3"/>
          <p:cNvSpPr/>
          <p:nvPr/>
        </p:nvSpPr>
        <p:spPr>
          <a:xfrm>
            <a:off x="3958118" y="821323"/>
            <a:ext cx="3022302" cy="461665"/>
          </a:xfrm>
          <a:prstGeom prst="rect">
            <a:avLst/>
          </a:prstGeom>
          <a:noFill/>
        </p:spPr>
        <p:txBody>
          <a:bodyPr wrap="none" lIns="91440" tIns="45720" rIns="91440" bIns="45720">
            <a:spAutoFit/>
          </a:bodyPr>
          <a:lstStyle/>
          <a:p>
            <a:pPr algn="ctr"/>
            <a:r>
              <a:rPr lang="en-US" sz="2400" b="1" cap="none" spc="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Kubernetes: Overview</a:t>
            </a:r>
            <a:endParaRPr lang="en-US" sz="2400" b="1" dirty="0">
              <a:solidFill>
                <a:srgbClr val="959595"/>
              </a:solidFill>
            </a:endParaRPr>
          </a:p>
        </p:txBody>
      </p:sp>
      <p:sp>
        <p:nvSpPr>
          <p:cNvPr id="5" name="TextBox 4"/>
          <p:cNvSpPr txBox="1"/>
          <p:nvPr/>
        </p:nvSpPr>
        <p:spPr>
          <a:xfrm rot="20708730">
            <a:off x="9592314" y="451909"/>
            <a:ext cx="1148856" cy="811212"/>
          </a:xfrm>
          <a:prstGeom prst="rect">
            <a:avLst/>
          </a:prstGeom>
          <a:noFill/>
          <a:ln>
            <a:noFill/>
          </a:ln>
        </p:spPr>
        <p:txBody>
          <a:bodyPr wrap="square" lIns="0" tIns="0" rIns="0" bIns="0" rtlCol="0">
            <a:noAutofit/>
          </a:bodyPr>
          <a:lstStyle/>
          <a:p>
            <a:r>
              <a:rPr lang="en-US" sz="5400" u="sng" dirty="0" smtClean="0">
                <a:solidFill>
                  <a:srgbClr val="CF2A2A"/>
                </a:solidFill>
                <a:latin typeface="Segoe Script" panose="020B0504020000000003" pitchFamily="34" charset="0"/>
              </a:rPr>
              <a:t>A+</a:t>
            </a:r>
          </a:p>
        </p:txBody>
      </p:sp>
    </p:spTree>
    <p:extLst>
      <p:ext uri="{BB962C8B-B14F-4D97-AF65-F5344CB8AC3E}">
        <p14:creationId xmlns:p14="http://schemas.microsoft.com/office/powerpoint/2010/main" val="3340836323"/>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1401586820"/>
              </p:ext>
            </p:extLst>
          </p:nvPr>
        </p:nvGraphicFramePr>
        <p:xfrm>
          <a:off x="490939" y="1509888"/>
          <a:ext cx="10709534" cy="4419601"/>
        </p:xfrm>
        <a:graphic>
          <a:graphicData uri="http://schemas.openxmlformats.org/drawingml/2006/table">
            <a:tbl>
              <a:tblPr firstRow="1" bandRow="1">
                <a:tableStyleId>{5940675A-B579-460E-94D1-54222C63F5DA}</a:tableStyleId>
              </a:tblPr>
              <a:tblGrid>
                <a:gridCol w="7972939"/>
                <a:gridCol w="2736595"/>
              </a:tblGrid>
              <a:tr h="4419601">
                <a:tc>
                  <a:txBody>
                    <a:bodyPr/>
                    <a:lstStyle/>
                    <a:p>
                      <a:r>
                        <a:rPr lang="en-US" sz="1600" b="1" dirty="0" smtClean="0"/>
                        <a:t>What is missing in</a:t>
                      </a:r>
                      <a:r>
                        <a:rPr lang="en-US" sz="1600" b="1" baseline="0" dirty="0" smtClean="0"/>
                        <a:t> the following YAML file to create replication of 3 pods?</a:t>
                      </a:r>
                    </a:p>
                    <a:p>
                      <a:endParaRPr lang="en-US" sz="1600" b="1" baseline="0" dirty="0" smtClean="0"/>
                    </a:p>
                    <a:p>
                      <a:pPr marL="1828800" indent="0"/>
                      <a:r>
                        <a:rPr lang="en-US" sz="1600" b="1" kern="1200" dirty="0" smtClean="0">
                          <a:solidFill>
                            <a:schemeClr val="tx2"/>
                          </a:solidFill>
                          <a:latin typeface="+mn-lt"/>
                          <a:ea typeface="+mn-ea"/>
                          <a:cs typeface="+mn-cs"/>
                        </a:rPr>
                        <a:t>apiVersion: apps/v1beta1</a:t>
                      </a:r>
                    </a:p>
                    <a:p>
                      <a:pPr marL="1828800" indent="0"/>
                      <a:r>
                        <a:rPr lang="en-US" sz="1600" b="1" kern="1200" dirty="0" smtClean="0">
                          <a:solidFill>
                            <a:schemeClr val="tx2"/>
                          </a:solidFill>
                          <a:latin typeface="+mn-lt"/>
                          <a:ea typeface="+mn-ea"/>
                          <a:cs typeface="+mn-cs"/>
                        </a:rPr>
                        <a:t>kind: Deployment</a:t>
                      </a:r>
                    </a:p>
                    <a:p>
                      <a:pPr marL="1828800" indent="0"/>
                      <a:r>
                        <a:rPr lang="en-US" sz="1600" b="1" kern="1200" dirty="0" smtClean="0">
                          <a:solidFill>
                            <a:schemeClr val="tx2"/>
                          </a:solidFill>
                          <a:latin typeface="+mn-lt"/>
                          <a:ea typeface="+mn-ea"/>
                          <a:cs typeface="+mn-cs"/>
                        </a:rPr>
                        <a:t>metadata:</a:t>
                      </a:r>
                    </a:p>
                    <a:p>
                      <a:pPr marL="1828800" indent="0"/>
                      <a:r>
                        <a:rPr lang="en-US" sz="1600" b="1" kern="1200" dirty="0" smtClean="0">
                          <a:solidFill>
                            <a:schemeClr val="tx2"/>
                          </a:solidFill>
                          <a:latin typeface="+mn-lt"/>
                          <a:ea typeface="+mn-ea"/>
                          <a:cs typeface="+mn-cs"/>
                        </a:rPr>
                        <a:t>  name: nginx-deployment</a:t>
                      </a:r>
                    </a:p>
                    <a:p>
                      <a:pPr marL="1828800" indent="0"/>
                      <a:r>
                        <a:rPr lang="en-US" sz="1600" b="1" kern="1200" dirty="0" smtClean="0">
                          <a:solidFill>
                            <a:schemeClr val="tx2"/>
                          </a:solidFill>
                          <a:latin typeface="+mn-lt"/>
                          <a:ea typeface="+mn-ea"/>
                          <a:cs typeface="+mn-cs"/>
                        </a:rPr>
                        <a:t>spec:</a:t>
                      </a:r>
                    </a:p>
                    <a:p>
                      <a:pPr marL="1828800" indent="0"/>
                      <a:r>
                        <a:rPr lang="en-US" sz="1600" b="1" kern="1200" dirty="0" smtClean="0">
                          <a:solidFill>
                            <a:schemeClr val="tx2"/>
                          </a:solidFill>
                          <a:latin typeface="+mn-lt"/>
                          <a:ea typeface="+mn-ea"/>
                          <a:cs typeface="+mn-cs"/>
                        </a:rPr>
                        <a:t>template: </a:t>
                      </a:r>
                    </a:p>
                    <a:p>
                      <a:pPr marL="1828800" indent="0"/>
                      <a:r>
                        <a:rPr lang="en-US" sz="1600" b="1" kern="1200" dirty="0" smtClean="0">
                          <a:solidFill>
                            <a:schemeClr val="tx2"/>
                          </a:solidFill>
                          <a:latin typeface="+mn-lt"/>
                          <a:ea typeface="+mn-ea"/>
                          <a:cs typeface="+mn-cs"/>
                        </a:rPr>
                        <a:t>metadata:</a:t>
                      </a:r>
                    </a:p>
                    <a:p>
                      <a:pPr marL="1828800" indent="0"/>
                      <a:r>
                        <a:rPr lang="ro-RO" sz="1600" b="1" kern="1200" dirty="0" smtClean="0">
                          <a:solidFill>
                            <a:schemeClr val="tx2"/>
                          </a:solidFill>
                          <a:latin typeface="+mn-lt"/>
                          <a:ea typeface="+mn-ea"/>
                          <a:cs typeface="+mn-cs"/>
                        </a:rPr>
                        <a:t>      </a:t>
                      </a:r>
                      <a:r>
                        <a:rPr lang="ro-RO" sz="1600" b="1" kern="1200" dirty="0" err="1" smtClean="0">
                          <a:solidFill>
                            <a:schemeClr val="tx2"/>
                          </a:solidFill>
                          <a:latin typeface="+mn-lt"/>
                          <a:ea typeface="+mn-ea"/>
                          <a:cs typeface="+mn-cs"/>
                        </a:rPr>
                        <a:t>labels</a:t>
                      </a:r>
                      <a:r>
                        <a:rPr lang="ro-RO" sz="1600" b="1" kern="1200" dirty="0" smtClean="0">
                          <a:solidFill>
                            <a:schemeClr val="tx2"/>
                          </a:solidFill>
                          <a:latin typeface="+mn-lt"/>
                          <a:ea typeface="+mn-ea"/>
                          <a:cs typeface="+mn-cs"/>
                        </a:rPr>
                        <a:t>:</a:t>
                      </a:r>
                    </a:p>
                    <a:p>
                      <a:pPr marL="1828800" indent="0"/>
                      <a:r>
                        <a:rPr lang="ro-RO" sz="1600" b="1" kern="1200" dirty="0" smtClean="0">
                          <a:solidFill>
                            <a:schemeClr val="tx2"/>
                          </a:solidFill>
                          <a:latin typeface="+mn-lt"/>
                          <a:ea typeface="+mn-ea"/>
                          <a:cs typeface="+mn-cs"/>
                        </a:rPr>
                        <a:t>        </a:t>
                      </a:r>
                      <a:r>
                        <a:rPr lang="ro-RO" sz="1600" b="1" kern="1200" dirty="0" err="1" smtClean="0">
                          <a:solidFill>
                            <a:schemeClr val="tx2"/>
                          </a:solidFill>
                          <a:latin typeface="+mn-lt"/>
                          <a:ea typeface="+mn-ea"/>
                          <a:cs typeface="+mn-cs"/>
                        </a:rPr>
                        <a:t>app</a:t>
                      </a:r>
                      <a:r>
                        <a:rPr lang="ro-RO" sz="1600" b="1" kern="1200" dirty="0" smtClean="0">
                          <a:solidFill>
                            <a:schemeClr val="tx2"/>
                          </a:solidFill>
                          <a:latin typeface="+mn-lt"/>
                          <a:ea typeface="+mn-ea"/>
                          <a:cs typeface="+mn-cs"/>
                        </a:rPr>
                        <a:t>: </a:t>
                      </a:r>
                      <a:r>
                        <a:rPr lang="ro-RO" sz="1600" b="1" kern="1200" dirty="0" err="1" smtClean="0">
                          <a:solidFill>
                            <a:schemeClr val="tx2"/>
                          </a:solidFill>
                          <a:latin typeface="+mn-lt"/>
                          <a:ea typeface="+mn-ea"/>
                          <a:cs typeface="+mn-cs"/>
                        </a:rPr>
                        <a:t>nginx</a:t>
                      </a:r>
                      <a:endParaRPr lang="ro-RO" sz="1600" b="1" kern="1200" dirty="0" smtClean="0">
                        <a:solidFill>
                          <a:schemeClr val="tx2"/>
                        </a:solidFill>
                        <a:latin typeface="+mn-lt"/>
                        <a:ea typeface="+mn-ea"/>
                        <a:cs typeface="+mn-cs"/>
                      </a:endParaRPr>
                    </a:p>
                    <a:p>
                      <a:pPr marL="1828800" indent="0"/>
                      <a:r>
                        <a:rPr lang="ro-RO" sz="1600" b="1" kern="1200" dirty="0" smtClean="0">
                          <a:solidFill>
                            <a:schemeClr val="tx2"/>
                          </a:solidFill>
                          <a:latin typeface="+mn-lt"/>
                          <a:ea typeface="+mn-ea"/>
                          <a:cs typeface="+mn-cs"/>
                        </a:rPr>
                        <a:t>    </a:t>
                      </a:r>
                      <a:r>
                        <a:rPr lang="ro-RO" sz="1600" b="1" kern="1200" dirty="0" err="1" smtClean="0">
                          <a:solidFill>
                            <a:schemeClr val="tx2"/>
                          </a:solidFill>
                          <a:latin typeface="+mn-lt"/>
                          <a:ea typeface="+mn-ea"/>
                          <a:cs typeface="+mn-cs"/>
                        </a:rPr>
                        <a:t>spec</a:t>
                      </a:r>
                      <a:r>
                        <a:rPr lang="ro-RO" sz="1600" b="1" kern="1200" dirty="0" smtClean="0">
                          <a:solidFill>
                            <a:schemeClr val="tx2"/>
                          </a:solidFill>
                          <a:latin typeface="+mn-lt"/>
                          <a:ea typeface="+mn-ea"/>
                          <a:cs typeface="+mn-cs"/>
                        </a:rPr>
                        <a:t>:</a:t>
                      </a:r>
                    </a:p>
                    <a:p>
                      <a:pPr marL="1828800" indent="0"/>
                      <a:r>
                        <a:rPr lang="ro-RO" sz="1600" b="1" kern="1200" dirty="0" smtClean="0">
                          <a:solidFill>
                            <a:schemeClr val="tx2"/>
                          </a:solidFill>
                          <a:latin typeface="+mn-lt"/>
                          <a:ea typeface="+mn-ea"/>
                          <a:cs typeface="+mn-cs"/>
                        </a:rPr>
                        <a:t>      </a:t>
                      </a:r>
                      <a:r>
                        <a:rPr lang="ro-RO" sz="1600" b="1" kern="1200" dirty="0" err="1" smtClean="0">
                          <a:solidFill>
                            <a:schemeClr val="tx2"/>
                          </a:solidFill>
                          <a:latin typeface="+mn-lt"/>
                          <a:ea typeface="+mn-ea"/>
                          <a:cs typeface="+mn-cs"/>
                        </a:rPr>
                        <a:t>containers</a:t>
                      </a:r>
                      <a:r>
                        <a:rPr lang="ro-RO" sz="1600" b="1" kern="1200" dirty="0" smtClean="0">
                          <a:solidFill>
                            <a:schemeClr val="tx2"/>
                          </a:solidFill>
                          <a:latin typeface="+mn-lt"/>
                          <a:ea typeface="+mn-ea"/>
                          <a:cs typeface="+mn-cs"/>
                        </a:rPr>
                        <a:t>:</a:t>
                      </a:r>
                    </a:p>
                    <a:p>
                      <a:pPr marL="1828800" indent="0"/>
                      <a:r>
                        <a:rPr lang="de-DE" sz="1600" b="1" kern="1200" dirty="0" smtClean="0">
                          <a:solidFill>
                            <a:schemeClr val="tx2"/>
                          </a:solidFill>
                          <a:latin typeface="+mn-lt"/>
                          <a:ea typeface="+mn-ea"/>
                          <a:cs typeface="+mn-cs"/>
                        </a:rPr>
                        <a:t>      - </a:t>
                      </a:r>
                      <a:r>
                        <a:rPr lang="de-DE" sz="1600" b="1" kern="1200" dirty="0" err="1" smtClean="0">
                          <a:solidFill>
                            <a:schemeClr val="tx2"/>
                          </a:solidFill>
                          <a:latin typeface="+mn-lt"/>
                          <a:ea typeface="+mn-ea"/>
                          <a:cs typeface="+mn-cs"/>
                        </a:rPr>
                        <a:t>name</a:t>
                      </a:r>
                      <a:r>
                        <a:rPr lang="de-DE" sz="1600" b="1" kern="1200" dirty="0" smtClean="0">
                          <a:solidFill>
                            <a:schemeClr val="tx2"/>
                          </a:solidFill>
                          <a:latin typeface="+mn-lt"/>
                          <a:ea typeface="+mn-ea"/>
                          <a:cs typeface="+mn-cs"/>
                        </a:rPr>
                        <a:t>: </a:t>
                      </a:r>
                      <a:r>
                        <a:rPr lang="de-DE" sz="1600" b="1" kern="1200" dirty="0" err="1" smtClean="0">
                          <a:solidFill>
                            <a:schemeClr val="tx2"/>
                          </a:solidFill>
                          <a:latin typeface="+mn-lt"/>
                          <a:ea typeface="+mn-ea"/>
                          <a:cs typeface="+mn-cs"/>
                        </a:rPr>
                        <a:t>nginx</a:t>
                      </a:r>
                      <a:endParaRPr lang="de-DE" sz="1600" b="1" kern="1200" dirty="0" smtClean="0">
                        <a:solidFill>
                          <a:schemeClr val="tx2"/>
                        </a:solidFill>
                        <a:latin typeface="+mn-lt"/>
                        <a:ea typeface="+mn-ea"/>
                        <a:cs typeface="+mn-cs"/>
                      </a:endParaRPr>
                    </a:p>
                    <a:p>
                      <a:pPr marL="1828800" indent="0"/>
                      <a:r>
                        <a:rPr lang="ro-RO" sz="1600" b="1" kern="1200" dirty="0" smtClean="0">
                          <a:solidFill>
                            <a:schemeClr val="tx2"/>
                          </a:solidFill>
                          <a:latin typeface="+mn-lt"/>
                          <a:ea typeface="+mn-ea"/>
                          <a:cs typeface="+mn-cs"/>
                        </a:rPr>
                        <a:t>        </a:t>
                      </a:r>
                      <a:r>
                        <a:rPr lang="ro-RO" sz="1600" b="1" kern="1200" dirty="0" err="1" smtClean="0">
                          <a:solidFill>
                            <a:schemeClr val="tx2"/>
                          </a:solidFill>
                          <a:latin typeface="+mn-lt"/>
                          <a:ea typeface="+mn-ea"/>
                          <a:cs typeface="+mn-cs"/>
                        </a:rPr>
                        <a:t>image</a:t>
                      </a:r>
                      <a:r>
                        <a:rPr lang="ro-RO" sz="1600" b="1" kern="1200" dirty="0" smtClean="0">
                          <a:solidFill>
                            <a:schemeClr val="tx2"/>
                          </a:solidFill>
                          <a:latin typeface="+mn-lt"/>
                          <a:ea typeface="+mn-ea"/>
                          <a:cs typeface="+mn-cs"/>
                        </a:rPr>
                        <a:t>: nginx:1.7.9</a:t>
                      </a:r>
                    </a:p>
                    <a:p>
                      <a:pPr marL="1828800" indent="0"/>
                      <a:r>
                        <a:rPr lang="ro-RO" sz="1600" b="1" kern="1200" dirty="0" smtClean="0">
                          <a:solidFill>
                            <a:schemeClr val="tx2"/>
                          </a:solidFill>
                          <a:latin typeface="+mn-lt"/>
                          <a:ea typeface="+mn-ea"/>
                          <a:cs typeface="+mn-cs"/>
                        </a:rPr>
                        <a:t>        </a:t>
                      </a:r>
                      <a:r>
                        <a:rPr lang="ro-RO" sz="1600" b="1" kern="1200" dirty="0" err="1" smtClean="0">
                          <a:solidFill>
                            <a:schemeClr val="tx2"/>
                          </a:solidFill>
                          <a:latin typeface="+mn-lt"/>
                          <a:ea typeface="+mn-ea"/>
                          <a:cs typeface="+mn-cs"/>
                        </a:rPr>
                        <a:t>ports</a:t>
                      </a:r>
                      <a:r>
                        <a:rPr lang="ro-RO" sz="1600" b="1" kern="1200" dirty="0" smtClean="0">
                          <a:solidFill>
                            <a:schemeClr val="tx2"/>
                          </a:solidFill>
                          <a:latin typeface="+mn-lt"/>
                          <a:ea typeface="+mn-ea"/>
                          <a:cs typeface="+mn-cs"/>
                        </a:rPr>
                        <a:t>:</a:t>
                      </a:r>
                    </a:p>
                    <a:p>
                      <a:pPr marL="1828800" indent="0"/>
                      <a:r>
                        <a:rPr lang="de-DE" sz="1600" b="1" kern="1200" dirty="0" smtClean="0">
                          <a:solidFill>
                            <a:schemeClr val="tx2"/>
                          </a:solidFill>
                          <a:latin typeface="+mn-lt"/>
                          <a:ea typeface="+mn-ea"/>
                          <a:cs typeface="+mn-cs"/>
                        </a:rPr>
                        <a:t>        - </a:t>
                      </a:r>
                      <a:r>
                        <a:rPr lang="de-DE" sz="1600" b="1" kern="1200" dirty="0" err="1" smtClean="0">
                          <a:solidFill>
                            <a:schemeClr val="tx2"/>
                          </a:solidFill>
                          <a:latin typeface="+mn-lt"/>
                          <a:ea typeface="+mn-ea"/>
                          <a:cs typeface="+mn-cs"/>
                        </a:rPr>
                        <a:t>containerPort</a:t>
                      </a:r>
                      <a:r>
                        <a:rPr lang="de-DE" sz="1600" b="1" kern="1200" dirty="0" smtClean="0">
                          <a:solidFill>
                            <a:schemeClr val="tx2"/>
                          </a:solidFill>
                          <a:latin typeface="+mn-lt"/>
                          <a:ea typeface="+mn-ea"/>
                          <a:cs typeface="+mn-cs"/>
                        </a:rPr>
                        <a:t>: 80</a:t>
                      </a:r>
                      <a:endParaRPr lang="en-US" sz="1600" b="1" baseline="0" dirty="0" smtClean="0">
                        <a:solidFill>
                          <a:schemeClr val="tx2"/>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82575" marR="0" lvl="1" indent="-28257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1" kern="1200" dirty="0" smtClean="0">
                          <a:solidFill>
                            <a:schemeClr val="accent2"/>
                          </a:solidFill>
                          <a:latin typeface="+mn-lt"/>
                          <a:ea typeface="+mn-ea"/>
                          <a:cs typeface="+mn-cs"/>
                        </a:rPr>
                        <a:t>Replicas: 3</a:t>
                      </a:r>
                    </a:p>
                    <a:p>
                      <a:pPr marL="285750" indent="-285750">
                        <a:buFont typeface="Arial" charset="0"/>
                        <a:buChar char="•"/>
                      </a:pPr>
                      <a:r>
                        <a:rPr lang="en-US" sz="1600" b="1" kern="1200" dirty="0" smtClean="0">
                          <a:solidFill>
                            <a:schemeClr val="tx1"/>
                          </a:solidFill>
                          <a:latin typeface="+mn-lt"/>
                          <a:ea typeface="+mn-ea"/>
                          <a:cs typeface="+mn-cs"/>
                        </a:rPr>
                        <a:t>RollingUpdate</a:t>
                      </a:r>
                      <a:r>
                        <a:rPr lang="en-US" sz="1600" b="1" dirty="0" smtClean="0"/>
                        <a:t>:</a:t>
                      </a:r>
                      <a:r>
                        <a:rPr lang="en-US" sz="1600" b="1" baseline="0" dirty="0" smtClean="0"/>
                        <a:t> 3</a:t>
                      </a:r>
                    </a:p>
                    <a:p>
                      <a:pPr marL="285750" indent="-285750">
                        <a:buFont typeface="Arial" charset="0"/>
                        <a:buChar char="•"/>
                      </a:pPr>
                      <a:r>
                        <a:rPr lang="en-US" sz="1600" b="1" baseline="0" dirty="0" smtClean="0"/>
                        <a:t>Pods: 3</a:t>
                      </a:r>
                      <a:endParaRPr lang="en-US" sz="1600" b="1" dirty="0"/>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4" name="Rectangle 3"/>
          <p:cNvSpPr/>
          <p:nvPr/>
        </p:nvSpPr>
        <p:spPr>
          <a:xfrm>
            <a:off x="4654722" y="956604"/>
            <a:ext cx="1543372" cy="461665"/>
          </a:xfrm>
          <a:prstGeom prst="rect">
            <a:avLst/>
          </a:prstGeom>
          <a:noFill/>
        </p:spPr>
        <p:txBody>
          <a:bodyPr wrap="none" lIns="91440" tIns="45720" rIns="91440" bIns="45720">
            <a:spAutoFit/>
          </a:bodyPr>
          <a:lstStyle/>
          <a:p>
            <a:pPr algn="ctr"/>
            <a:r>
              <a:rPr lang="en-US" sz="2400" b="1" cap="none" spc="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YAML Files</a:t>
            </a:r>
            <a:endParaRPr lang="en-US" sz="2400" b="1" dirty="0">
              <a:solidFill>
                <a:srgbClr val="959595"/>
              </a:solidFill>
            </a:endParaRPr>
          </a:p>
        </p:txBody>
      </p:sp>
      <p:sp>
        <p:nvSpPr>
          <p:cNvPr id="5" name="TextBox 4"/>
          <p:cNvSpPr txBox="1"/>
          <p:nvPr/>
        </p:nvSpPr>
        <p:spPr>
          <a:xfrm rot="20708730">
            <a:off x="9592314" y="451909"/>
            <a:ext cx="1148856" cy="811212"/>
          </a:xfrm>
          <a:prstGeom prst="rect">
            <a:avLst/>
          </a:prstGeom>
          <a:noFill/>
          <a:ln>
            <a:noFill/>
          </a:ln>
        </p:spPr>
        <p:txBody>
          <a:bodyPr wrap="square" lIns="0" tIns="0" rIns="0" bIns="0" rtlCol="0">
            <a:noAutofit/>
          </a:bodyPr>
          <a:lstStyle/>
          <a:p>
            <a:r>
              <a:rPr lang="en-US" sz="5400" u="sng" dirty="0" smtClean="0">
                <a:solidFill>
                  <a:srgbClr val="CF2A2A"/>
                </a:solidFill>
                <a:latin typeface="Segoe Script" panose="020B0504020000000003" pitchFamily="34" charset="0"/>
              </a:rPr>
              <a:t>A+</a:t>
            </a:r>
          </a:p>
        </p:txBody>
      </p:sp>
    </p:spTree>
    <p:extLst>
      <p:ext uri="{BB962C8B-B14F-4D97-AF65-F5344CB8AC3E}">
        <p14:creationId xmlns:p14="http://schemas.microsoft.com/office/powerpoint/2010/main" val="2868458387"/>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1493178391"/>
              </p:ext>
            </p:extLst>
          </p:nvPr>
        </p:nvGraphicFramePr>
        <p:xfrm>
          <a:off x="488897" y="2160129"/>
          <a:ext cx="11211106" cy="2875280"/>
        </p:xfrm>
        <a:graphic>
          <a:graphicData uri="http://schemas.openxmlformats.org/drawingml/2006/table">
            <a:tbl>
              <a:tblPr firstRow="1" bandRow="1">
                <a:tableStyleId>{5940675A-B579-460E-94D1-54222C63F5DA}</a:tableStyleId>
              </a:tblPr>
              <a:tblGrid>
                <a:gridCol w="6610403"/>
                <a:gridCol w="4600703"/>
              </a:tblGrid>
              <a:tr h="370840">
                <a:tc>
                  <a:txBody>
                    <a:bodyPr/>
                    <a:lstStyle/>
                    <a:p>
                      <a:r>
                        <a:rPr lang="en-US" sz="1600" b="1" dirty="0" smtClean="0"/>
                        <a:t>What is the Kubernetes</a:t>
                      </a:r>
                      <a:r>
                        <a:rPr lang="en-US" sz="1600" b="1" baseline="0" dirty="0" smtClean="0"/>
                        <a:t> workload AJSC6 is using?</a:t>
                      </a:r>
                      <a:endParaRPr lang="en-US" sz="1600" b="1"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85750" indent="-285750">
                        <a:buFont typeface="Arial" charset="0"/>
                        <a:buChar char="•"/>
                      </a:pPr>
                      <a:r>
                        <a:rPr lang="en-US" sz="1600" b="1" dirty="0" smtClean="0"/>
                        <a:t>Replication </a:t>
                      </a:r>
                      <a:r>
                        <a:rPr lang="en-US" sz="1600" b="1" baseline="0" dirty="0" smtClean="0"/>
                        <a:t>Controllers</a:t>
                      </a:r>
                    </a:p>
                    <a:p>
                      <a:pPr marL="285750" indent="-285750">
                        <a:buFont typeface="Arial" charset="0"/>
                        <a:buChar char="•"/>
                      </a:pPr>
                      <a:r>
                        <a:rPr lang="en-US" sz="1600" b="1" baseline="0" dirty="0" smtClean="0"/>
                        <a:t>Daemon Sets</a:t>
                      </a:r>
                    </a:p>
                    <a:p>
                      <a:pPr marL="285750" indent="-285750">
                        <a:buFont typeface="Arial" charset="0"/>
                        <a:buChar char="•"/>
                      </a:pPr>
                      <a:r>
                        <a:rPr lang="en-US" sz="1600" b="1" baseline="0" dirty="0" smtClean="0">
                          <a:solidFill>
                            <a:schemeClr val="accent2"/>
                          </a:solidFill>
                        </a:rPr>
                        <a:t>Deployments</a:t>
                      </a:r>
                    </a:p>
                    <a:p>
                      <a:pPr marL="285750" indent="-285750">
                        <a:buFont typeface="Arial" charset="0"/>
                        <a:buChar char="•"/>
                      </a:pPr>
                      <a:r>
                        <a:rPr lang="en-US" sz="1600" b="1" baseline="0" dirty="0" smtClean="0"/>
                        <a:t>Stateful Sets</a:t>
                      </a:r>
                      <a:endParaRPr lang="en-US" sz="1600" b="1" dirty="0"/>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70840">
                <a:tc>
                  <a:txBody>
                    <a:bodyPr/>
                    <a:lstStyle/>
                    <a:p>
                      <a:r>
                        <a:rPr lang="en-US" sz="1600" b="1" dirty="0" smtClean="0"/>
                        <a:t>What</a:t>
                      </a:r>
                      <a:r>
                        <a:rPr lang="en-US" sz="1600" b="1" baseline="0" dirty="0" smtClean="0"/>
                        <a:t> is the purpose of GRMEdge deployment? </a:t>
                      </a:r>
                      <a:endParaRPr lang="en-US" sz="1600" b="1"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85750" indent="-285750">
                        <a:buFont typeface="Arial" charset="0"/>
                        <a:buChar char="•"/>
                      </a:pPr>
                      <a:r>
                        <a:rPr lang="en-US" sz="1600" b="1" dirty="0" smtClean="0"/>
                        <a:t>Manage</a:t>
                      </a:r>
                      <a:r>
                        <a:rPr lang="en-US" sz="1600" b="1" baseline="0" dirty="0" smtClean="0"/>
                        <a:t> the Kubernetes cluster</a:t>
                      </a:r>
                    </a:p>
                    <a:p>
                      <a:pPr marL="285750" indent="-285750">
                        <a:buFont typeface="Arial" charset="0"/>
                        <a:buChar char="•"/>
                      </a:pPr>
                      <a:r>
                        <a:rPr lang="en-US" sz="1600" b="1" baseline="0" dirty="0" smtClean="0">
                          <a:solidFill>
                            <a:schemeClr val="accent2"/>
                          </a:solidFill>
                        </a:rPr>
                        <a:t>Register AJSC6 pods into GRM</a:t>
                      </a:r>
                    </a:p>
                    <a:p>
                      <a:pPr marL="285750" indent="-285750">
                        <a:buFont typeface="Arial" charset="0"/>
                        <a:buChar char="•"/>
                      </a:pPr>
                      <a:r>
                        <a:rPr lang="en-US" sz="1600" b="1" baseline="0" dirty="0" smtClean="0"/>
                        <a:t>Register AJSC6 pods into AT&amp;T Registry</a:t>
                      </a:r>
                    </a:p>
                    <a:p>
                      <a:pPr marL="285750" indent="-285750">
                        <a:buFont typeface="Arial" charset="0"/>
                        <a:buChar char="•"/>
                      </a:pPr>
                      <a:r>
                        <a:rPr lang="en-US" sz="1600" b="1" baseline="0" dirty="0" smtClean="0"/>
                        <a:t>Manage the Global Replication Manager</a:t>
                      </a:r>
                      <a:endParaRPr lang="en-US" sz="1600" b="1" dirty="0"/>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70840">
                <a:tc>
                  <a:txBody>
                    <a:bodyPr/>
                    <a:lstStyle/>
                    <a:p>
                      <a:endParaRPr lang="en-US" sz="1600" b="1"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600" b="1" dirty="0"/>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70840">
                <a:tc>
                  <a:txBody>
                    <a:bodyPr/>
                    <a:lstStyle/>
                    <a:p>
                      <a:endParaRPr lang="en-US" sz="1600" b="1"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600" b="1" dirty="0"/>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4" name="Rectangle 3"/>
          <p:cNvSpPr/>
          <p:nvPr/>
        </p:nvSpPr>
        <p:spPr>
          <a:xfrm>
            <a:off x="2210756" y="1438091"/>
            <a:ext cx="3641404" cy="461665"/>
          </a:xfrm>
          <a:prstGeom prst="rect">
            <a:avLst/>
          </a:prstGeom>
          <a:noFill/>
        </p:spPr>
        <p:txBody>
          <a:bodyPr wrap="square" lIns="91440" tIns="45720" rIns="91440" bIns="45720">
            <a:spAutoFit/>
          </a:bodyPr>
          <a:lstStyle/>
          <a:p>
            <a:pPr algn="ctr"/>
            <a:r>
              <a:rPr lang="en-US" sz="2400" b="1"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AJSC6 Deployment</a:t>
            </a:r>
            <a:endParaRPr lang="en-US" sz="2400" b="1"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5" name="TextBox 4"/>
          <p:cNvSpPr txBox="1"/>
          <p:nvPr/>
        </p:nvSpPr>
        <p:spPr>
          <a:xfrm rot="20708730">
            <a:off x="8759196" y="567637"/>
            <a:ext cx="1148856" cy="811212"/>
          </a:xfrm>
          <a:prstGeom prst="rect">
            <a:avLst/>
          </a:prstGeom>
          <a:noFill/>
          <a:ln>
            <a:noFill/>
          </a:ln>
        </p:spPr>
        <p:txBody>
          <a:bodyPr wrap="square" lIns="0" tIns="0" rIns="0" bIns="0" rtlCol="0">
            <a:noAutofit/>
          </a:bodyPr>
          <a:lstStyle/>
          <a:p>
            <a:r>
              <a:rPr lang="en-US" sz="5400" u="sng" dirty="0" smtClean="0">
                <a:solidFill>
                  <a:srgbClr val="CF2A2A"/>
                </a:solidFill>
                <a:latin typeface="Segoe Script" panose="020B0504020000000003" pitchFamily="34" charset="0"/>
              </a:rPr>
              <a:t>A+</a:t>
            </a:r>
          </a:p>
        </p:txBody>
      </p:sp>
    </p:spTree>
    <p:extLst>
      <p:ext uri="{BB962C8B-B14F-4D97-AF65-F5344CB8AC3E}">
        <p14:creationId xmlns:p14="http://schemas.microsoft.com/office/powerpoint/2010/main" val="2290076125"/>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3623594200"/>
              </p:ext>
            </p:extLst>
          </p:nvPr>
        </p:nvGraphicFramePr>
        <p:xfrm>
          <a:off x="488897" y="2189823"/>
          <a:ext cx="11211106" cy="2377440"/>
        </p:xfrm>
        <a:graphic>
          <a:graphicData uri="http://schemas.openxmlformats.org/drawingml/2006/table">
            <a:tbl>
              <a:tblPr firstRow="1" bandRow="1">
                <a:tableStyleId>{5940675A-B579-460E-94D1-54222C63F5DA}</a:tableStyleId>
              </a:tblPr>
              <a:tblGrid>
                <a:gridCol w="7331912"/>
                <a:gridCol w="3879194"/>
              </a:tblGrid>
              <a:tr h="370840">
                <a:tc>
                  <a:txBody>
                    <a:bodyPr/>
                    <a:lstStyle/>
                    <a:p>
                      <a:r>
                        <a:rPr lang="en-US" sz="1600" b="1" dirty="0" smtClean="0"/>
                        <a:t>Which</a:t>
                      </a:r>
                      <a:r>
                        <a:rPr lang="en-US" sz="1600" b="1" baseline="0" dirty="0" smtClean="0"/>
                        <a:t> tool is used to monitor the performance of the Kubernetes cluster? </a:t>
                      </a:r>
                      <a:endParaRPr lang="en-US" sz="1600" b="1"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85750" marR="0" lvl="3" indent="-285750" algn="l" defTabSz="457200" rtl="0" eaLnBrk="1" fontAlgn="auto" latinLnBrk="0" hangingPunct="1">
                        <a:lnSpc>
                          <a:spcPct val="100000"/>
                        </a:lnSpc>
                        <a:spcBef>
                          <a:spcPts val="0"/>
                        </a:spcBef>
                        <a:spcAft>
                          <a:spcPts val="0"/>
                        </a:spcAft>
                        <a:buClrTx/>
                        <a:buSzTx/>
                        <a:buFont typeface="Arial" charset="0"/>
                        <a:buChar char="•"/>
                        <a:tabLst/>
                        <a:defRPr/>
                      </a:pPr>
                      <a:r>
                        <a:rPr lang="en-US" sz="1600" b="1" dirty="0" smtClean="0">
                          <a:solidFill>
                            <a:schemeClr val="accent2"/>
                          </a:solidFill>
                        </a:rPr>
                        <a:t>Prometheus Kibana </a:t>
                      </a:r>
                    </a:p>
                    <a:p>
                      <a:pPr marL="285750" marR="0" lvl="3" indent="-285750" algn="l" defTabSz="457200" rtl="0" eaLnBrk="1" fontAlgn="auto" latinLnBrk="0" hangingPunct="1">
                        <a:lnSpc>
                          <a:spcPct val="100000"/>
                        </a:lnSpc>
                        <a:spcBef>
                          <a:spcPts val="0"/>
                        </a:spcBef>
                        <a:spcAft>
                          <a:spcPts val="0"/>
                        </a:spcAft>
                        <a:buClrTx/>
                        <a:buSzTx/>
                        <a:buFont typeface="Arial" charset="0"/>
                        <a:buChar char="•"/>
                        <a:tabLst/>
                        <a:defRPr/>
                      </a:pPr>
                      <a:r>
                        <a:rPr lang="en-US" sz="1600" b="1" dirty="0" smtClean="0">
                          <a:solidFill>
                            <a:schemeClr val="accent2"/>
                          </a:solidFill>
                        </a:rPr>
                        <a:t>Grafana</a:t>
                      </a:r>
                    </a:p>
                    <a:p>
                      <a:pPr marL="285750" marR="0" lvl="3" indent="-285750" algn="l" defTabSz="457200" rtl="0" eaLnBrk="1" fontAlgn="auto" latinLnBrk="0" hangingPunct="1">
                        <a:lnSpc>
                          <a:spcPct val="100000"/>
                        </a:lnSpc>
                        <a:spcBef>
                          <a:spcPts val="0"/>
                        </a:spcBef>
                        <a:spcAft>
                          <a:spcPts val="0"/>
                        </a:spcAft>
                        <a:buClrTx/>
                        <a:buSzTx/>
                        <a:buFont typeface="Arial" charset="0"/>
                        <a:buChar char="•"/>
                        <a:tabLst/>
                        <a:defRPr/>
                      </a:pPr>
                      <a:r>
                        <a:rPr lang="en-US" sz="1600" b="1" dirty="0" smtClean="0">
                          <a:solidFill>
                            <a:schemeClr val="accent2"/>
                          </a:solidFill>
                        </a:rPr>
                        <a:t>Alert Manager </a:t>
                      </a:r>
                    </a:p>
                    <a:p>
                      <a:pPr marL="285750" marR="0" lvl="3" indent="-285750" algn="l" defTabSz="457200" rtl="0" eaLnBrk="1" fontAlgn="auto" latinLnBrk="0" hangingPunct="1">
                        <a:lnSpc>
                          <a:spcPct val="100000"/>
                        </a:lnSpc>
                        <a:spcBef>
                          <a:spcPts val="0"/>
                        </a:spcBef>
                        <a:spcAft>
                          <a:spcPts val="0"/>
                        </a:spcAft>
                        <a:buClrTx/>
                        <a:buSzTx/>
                        <a:buFont typeface="Arial" charset="0"/>
                        <a:buChar char="•"/>
                        <a:tabLst/>
                        <a:defRPr/>
                      </a:pPr>
                      <a:r>
                        <a:rPr lang="en-US" sz="1600" b="1" dirty="0" smtClean="0"/>
                        <a:t>Runmeter</a:t>
                      </a:r>
                    </a:p>
                    <a:p>
                      <a:pPr marL="0" marR="0" lvl="3" indent="0" algn="l" defTabSz="457200" rtl="0" eaLnBrk="1" fontAlgn="auto" latinLnBrk="0" hangingPunct="1">
                        <a:lnSpc>
                          <a:spcPct val="100000"/>
                        </a:lnSpc>
                        <a:spcBef>
                          <a:spcPts val="0"/>
                        </a:spcBef>
                        <a:spcAft>
                          <a:spcPts val="0"/>
                        </a:spcAft>
                        <a:buClrTx/>
                        <a:buSzTx/>
                        <a:buFontTx/>
                        <a:buNone/>
                        <a:tabLst/>
                        <a:defRPr/>
                      </a:pPr>
                      <a:endParaRPr lang="en-US" sz="1600" b="1" dirty="0"/>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70840">
                <a:tc>
                  <a:txBody>
                    <a:bodyPr/>
                    <a:lstStyle/>
                    <a:p>
                      <a:r>
                        <a:rPr lang="en-US" sz="1600" b="1" dirty="0" smtClean="0"/>
                        <a:t>“Kubectl</a:t>
                      </a:r>
                      <a:r>
                        <a:rPr lang="en-US" sz="1600" b="1" baseline="0" dirty="0" smtClean="0"/>
                        <a:t> replace” is used for (mark all answers).</a:t>
                      </a:r>
                      <a:endParaRPr lang="en-US" sz="1600" b="1"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85750" indent="-285750">
                        <a:buFont typeface="Arial" charset="0"/>
                        <a:buChar char="•"/>
                      </a:pPr>
                      <a:r>
                        <a:rPr lang="en-US" sz="1600" b="1" dirty="0" smtClean="0">
                          <a:solidFill>
                            <a:schemeClr val="accent2"/>
                          </a:solidFill>
                        </a:rPr>
                        <a:t>Replace an object</a:t>
                      </a:r>
                    </a:p>
                    <a:p>
                      <a:pPr marL="285750" indent="-285750">
                        <a:buFont typeface="Arial" charset="0"/>
                        <a:buChar char="•"/>
                      </a:pPr>
                      <a:r>
                        <a:rPr lang="en-US" sz="1600" b="1" dirty="0" smtClean="0">
                          <a:solidFill>
                            <a:schemeClr val="accent2"/>
                          </a:solidFill>
                        </a:rPr>
                        <a:t>Perform Rolling update</a:t>
                      </a:r>
                    </a:p>
                    <a:p>
                      <a:pPr marL="285750" indent="-285750">
                        <a:buFont typeface="Arial" charset="0"/>
                        <a:buChar char="•"/>
                      </a:pPr>
                      <a:r>
                        <a:rPr lang="en-US" sz="1600" b="1" dirty="0" smtClean="0"/>
                        <a:t>Replace Kubernetes version</a:t>
                      </a:r>
                    </a:p>
                    <a:p>
                      <a:pPr marL="285750" indent="-285750">
                        <a:buFont typeface="Arial" charset="0"/>
                        <a:buChar char="•"/>
                      </a:pPr>
                      <a:r>
                        <a:rPr lang="en-US" sz="1600" b="1" dirty="0" smtClean="0"/>
                        <a:t>Replace files on the node file system </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4" name="Rectangle 3"/>
          <p:cNvSpPr/>
          <p:nvPr/>
        </p:nvSpPr>
        <p:spPr>
          <a:xfrm>
            <a:off x="2679679" y="1542250"/>
            <a:ext cx="3641404" cy="461665"/>
          </a:xfrm>
          <a:prstGeom prst="rect">
            <a:avLst/>
          </a:prstGeom>
          <a:noFill/>
        </p:spPr>
        <p:txBody>
          <a:bodyPr wrap="square" lIns="91440" tIns="45720" rIns="91440" bIns="45720">
            <a:spAutoFit/>
          </a:bodyPr>
          <a:lstStyle/>
          <a:p>
            <a:pPr algn="ctr"/>
            <a:r>
              <a:rPr lang="en-US" sz="2400" b="1"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Cluster Management</a:t>
            </a:r>
            <a:endParaRPr lang="en-US" sz="2400" b="1"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5" name="TextBox 4"/>
          <p:cNvSpPr txBox="1"/>
          <p:nvPr/>
        </p:nvSpPr>
        <p:spPr>
          <a:xfrm rot="20708730">
            <a:off x="9462579" y="582484"/>
            <a:ext cx="1148856" cy="811212"/>
          </a:xfrm>
          <a:prstGeom prst="rect">
            <a:avLst/>
          </a:prstGeom>
          <a:noFill/>
          <a:ln>
            <a:noFill/>
          </a:ln>
        </p:spPr>
        <p:txBody>
          <a:bodyPr wrap="square" lIns="0" tIns="0" rIns="0" bIns="0" rtlCol="0">
            <a:noAutofit/>
          </a:bodyPr>
          <a:lstStyle/>
          <a:p>
            <a:r>
              <a:rPr lang="en-US" sz="5400" u="sng" dirty="0" smtClean="0">
                <a:solidFill>
                  <a:srgbClr val="CF2A2A"/>
                </a:solidFill>
                <a:latin typeface="Segoe Script" panose="020B0504020000000003" pitchFamily="34" charset="0"/>
              </a:rPr>
              <a:t>A+</a:t>
            </a:r>
          </a:p>
        </p:txBody>
      </p:sp>
    </p:spTree>
    <p:extLst>
      <p:ext uri="{BB962C8B-B14F-4D97-AF65-F5344CB8AC3E}">
        <p14:creationId xmlns:p14="http://schemas.microsoft.com/office/powerpoint/2010/main" val="59387312"/>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290001138"/>
              </p:ext>
            </p:extLst>
          </p:nvPr>
        </p:nvGraphicFramePr>
        <p:xfrm>
          <a:off x="488897" y="2260161"/>
          <a:ext cx="11211106" cy="1096224"/>
        </p:xfrm>
        <a:graphic>
          <a:graphicData uri="http://schemas.openxmlformats.org/drawingml/2006/table">
            <a:tbl>
              <a:tblPr firstRow="1" bandRow="1">
                <a:tableStyleId>{5940675A-B579-460E-94D1-54222C63F5DA}</a:tableStyleId>
              </a:tblPr>
              <a:tblGrid>
                <a:gridCol w="9472517"/>
                <a:gridCol w="1738589"/>
              </a:tblGrid>
              <a:tr h="548112">
                <a:tc>
                  <a:txBody>
                    <a:bodyPr/>
                    <a:lstStyle/>
                    <a:p>
                      <a:r>
                        <a:rPr lang="en-US" sz="1600" b="1" dirty="0" smtClean="0"/>
                        <a:t>Kubernetes uses</a:t>
                      </a:r>
                      <a:r>
                        <a:rPr lang="en-US" sz="1600" b="1" baseline="0" dirty="0" smtClean="0"/>
                        <a:t> internal DNS for it services</a:t>
                      </a:r>
                      <a:endParaRPr lang="en-US" sz="1600" b="1"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600" b="1" dirty="0" smtClean="0">
                          <a:solidFill>
                            <a:schemeClr val="accent2"/>
                          </a:solidFill>
                        </a:rPr>
                        <a:t>True</a:t>
                      </a:r>
                      <a:endParaRPr lang="en-US" sz="1600" b="1" dirty="0"/>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548112">
                <a:tc>
                  <a:txBody>
                    <a:bodyPr/>
                    <a:lstStyle/>
                    <a:p>
                      <a:r>
                        <a:rPr lang="en-US" sz="1600" b="1" dirty="0" smtClean="0"/>
                        <a:t>Kubernetes</a:t>
                      </a:r>
                      <a:r>
                        <a:rPr lang="en-US" sz="1600" b="1" baseline="0" dirty="0" smtClean="0"/>
                        <a:t> uses the host networking IPs for internal traffic between pods.</a:t>
                      </a:r>
                      <a:endParaRPr lang="en-US" sz="1600" b="1"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600" b="1" dirty="0" smtClean="0">
                          <a:solidFill>
                            <a:schemeClr val="accent2"/>
                          </a:solidFill>
                        </a:rPr>
                        <a:t>False</a:t>
                      </a:r>
                      <a:endParaRPr lang="en-US" sz="1600" b="1" dirty="0">
                        <a:solidFill>
                          <a:schemeClr val="accent2"/>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4" name="Rectangle 3"/>
          <p:cNvSpPr/>
          <p:nvPr/>
        </p:nvSpPr>
        <p:spPr>
          <a:xfrm>
            <a:off x="1612879" y="1601409"/>
            <a:ext cx="7167706" cy="461665"/>
          </a:xfrm>
          <a:prstGeom prst="rect">
            <a:avLst/>
          </a:prstGeom>
          <a:noFill/>
        </p:spPr>
        <p:txBody>
          <a:bodyPr wrap="square" lIns="91440" tIns="45720" rIns="91440" bIns="45720">
            <a:spAutoFit/>
          </a:bodyPr>
          <a:lstStyle/>
          <a:p>
            <a:pPr algn="ctr"/>
            <a:r>
              <a:rPr lang="en-US" sz="2400" b="1"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Services</a:t>
            </a:r>
            <a:r>
              <a:rPr lang="en-US" sz="2400" b="1"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 Load Balancing, and </a:t>
            </a:r>
            <a:r>
              <a:rPr lang="en-US" sz="2400" b="1"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Networking</a:t>
            </a:r>
            <a:endParaRPr lang="en-US" sz="2400" b="1" dirty="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5" name="TextBox 4"/>
          <p:cNvSpPr txBox="1"/>
          <p:nvPr/>
        </p:nvSpPr>
        <p:spPr>
          <a:xfrm rot="20708730">
            <a:off x="9392243" y="998695"/>
            <a:ext cx="1148856" cy="811212"/>
          </a:xfrm>
          <a:prstGeom prst="rect">
            <a:avLst/>
          </a:prstGeom>
          <a:noFill/>
          <a:ln>
            <a:noFill/>
          </a:ln>
        </p:spPr>
        <p:txBody>
          <a:bodyPr wrap="square" lIns="0" tIns="0" rIns="0" bIns="0" rtlCol="0">
            <a:noAutofit/>
          </a:bodyPr>
          <a:lstStyle/>
          <a:p>
            <a:r>
              <a:rPr lang="en-US" sz="5400" u="sng" dirty="0" smtClean="0">
                <a:solidFill>
                  <a:srgbClr val="CF2A2A"/>
                </a:solidFill>
                <a:latin typeface="Segoe Script" panose="020B0504020000000003" pitchFamily="34" charset="0"/>
              </a:rPr>
              <a:t>A+</a:t>
            </a:r>
          </a:p>
        </p:txBody>
      </p:sp>
    </p:spTree>
    <p:extLst>
      <p:ext uri="{BB962C8B-B14F-4D97-AF65-F5344CB8AC3E}">
        <p14:creationId xmlns:p14="http://schemas.microsoft.com/office/powerpoint/2010/main" val="313334406"/>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700549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8</a:t>
            </a:fld>
            <a:r>
              <a:rPr lang="en-US" dirty="0" smtClean="0"/>
              <a:t> </a:t>
            </a:r>
            <a:endParaRPr lang="en-US" dirty="0"/>
          </a:p>
        </p:txBody>
      </p:sp>
      <p:sp>
        <p:nvSpPr>
          <p:cNvPr id="4" name="Title 3"/>
          <p:cNvSpPr>
            <a:spLocks noGrp="1"/>
          </p:cNvSpPr>
          <p:nvPr>
            <p:ph type="title"/>
          </p:nvPr>
        </p:nvSpPr>
        <p:spPr/>
        <p:txBody>
          <a:bodyPr/>
          <a:lstStyle/>
          <a:p>
            <a:r>
              <a:rPr lang="en-US" dirty="0" smtClean="0"/>
              <a:t>Kubernetes Architecture </a:t>
            </a:r>
            <a:endParaRPr lang="en-US" dirty="0"/>
          </a:p>
        </p:txBody>
      </p:sp>
      <p:grpSp>
        <p:nvGrpSpPr>
          <p:cNvPr id="9" name="Group 8"/>
          <p:cNvGrpSpPr/>
          <p:nvPr/>
        </p:nvGrpSpPr>
        <p:grpSpPr>
          <a:xfrm>
            <a:off x="5185611" y="2120177"/>
            <a:ext cx="6833936" cy="3850637"/>
            <a:chOff x="4944979" y="2120177"/>
            <a:chExt cx="7074568" cy="3850637"/>
          </a:xfrm>
        </p:grpSpPr>
        <p:sp>
          <p:nvSpPr>
            <p:cNvPr id="15" name="Rounded Rectangle 14"/>
            <p:cNvSpPr/>
            <p:nvPr/>
          </p:nvSpPr>
          <p:spPr>
            <a:xfrm>
              <a:off x="4944979" y="5396774"/>
              <a:ext cx="7063374" cy="574040"/>
            </a:xfrm>
            <a:prstGeom prst="round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Infrastructure</a:t>
              </a:r>
              <a:endParaRPr lang="en-US" dirty="0"/>
            </a:p>
          </p:txBody>
        </p:sp>
        <p:grpSp>
          <p:nvGrpSpPr>
            <p:cNvPr id="8" name="Group 7"/>
            <p:cNvGrpSpPr/>
            <p:nvPr/>
          </p:nvGrpSpPr>
          <p:grpSpPr>
            <a:xfrm>
              <a:off x="4944979" y="2120177"/>
              <a:ext cx="7074568" cy="3005788"/>
              <a:chOff x="4944979" y="2120177"/>
              <a:chExt cx="7074568" cy="3005788"/>
            </a:xfrm>
          </p:grpSpPr>
          <p:sp>
            <p:nvSpPr>
              <p:cNvPr id="27" name="Rounded Rectangle 26"/>
              <p:cNvSpPr/>
              <p:nvPr/>
            </p:nvSpPr>
            <p:spPr>
              <a:xfrm>
                <a:off x="4944979" y="4497880"/>
                <a:ext cx="593279" cy="628085"/>
              </a:xfrm>
              <a:prstGeom prst="round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VM</a:t>
                </a:r>
              </a:p>
            </p:txBody>
          </p:sp>
          <p:sp>
            <p:nvSpPr>
              <p:cNvPr id="28" name="Rounded Rectangle 27"/>
              <p:cNvSpPr/>
              <p:nvPr/>
            </p:nvSpPr>
            <p:spPr>
              <a:xfrm>
                <a:off x="5661391" y="4497879"/>
                <a:ext cx="593279" cy="628085"/>
              </a:xfrm>
              <a:prstGeom prst="round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VM</a:t>
                </a:r>
              </a:p>
            </p:txBody>
          </p:sp>
          <p:sp>
            <p:nvSpPr>
              <p:cNvPr id="29" name="Rounded Rectangle 28"/>
              <p:cNvSpPr/>
              <p:nvPr/>
            </p:nvSpPr>
            <p:spPr>
              <a:xfrm>
                <a:off x="6377803" y="4493451"/>
                <a:ext cx="593279" cy="628085"/>
              </a:xfrm>
              <a:prstGeom prst="round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VM</a:t>
                </a:r>
              </a:p>
            </p:txBody>
          </p:sp>
          <p:sp>
            <p:nvSpPr>
              <p:cNvPr id="30" name="Rounded Rectangle 29"/>
              <p:cNvSpPr/>
              <p:nvPr/>
            </p:nvSpPr>
            <p:spPr>
              <a:xfrm>
                <a:off x="7116603" y="4497880"/>
                <a:ext cx="593279" cy="628085"/>
              </a:xfrm>
              <a:prstGeom prst="round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VM</a:t>
                </a:r>
              </a:p>
            </p:txBody>
          </p:sp>
          <p:sp>
            <p:nvSpPr>
              <p:cNvPr id="31" name="Rounded Rectangle 30"/>
              <p:cNvSpPr/>
              <p:nvPr/>
            </p:nvSpPr>
            <p:spPr>
              <a:xfrm>
                <a:off x="7833015" y="4497879"/>
                <a:ext cx="593279" cy="628085"/>
              </a:xfrm>
              <a:prstGeom prst="round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VM</a:t>
                </a:r>
              </a:p>
            </p:txBody>
          </p:sp>
          <p:sp>
            <p:nvSpPr>
              <p:cNvPr id="32" name="Rounded Rectangle 31"/>
              <p:cNvSpPr/>
              <p:nvPr/>
            </p:nvSpPr>
            <p:spPr>
              <a:xfrm>
                <a:off x="8549427" y="4493451"/>
                <a:ext cx="593279" cy="628085"/>
              </a:xfrm>
              <a:prstGeom prst="round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VM</a:t>
                </a:r>
              </a:p>
            </p:txBody>
          </p:sp>
          <p:sp>
            <p:nvSpPr>
              <p:cNvPr id="33" name="Rounded Rectangle 32"/>
              <p:cNvSpPr/>
              <p:nvPr/>
            </p:nvSpPr>
            <p:spPr>
              <a:xfrm>
                <a:off x="9265839" y="4497880"/>
                <a:ext cx="593279" cy="628085"/>
              </a:xfrm>
              <a:prstGeom prst="round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VM</a:t>
                </a:r>
              </a:p>
            </p:txBody>
          </p:sp>
          <p:sp>
            <p:nvSpPr>
              <p:cNvPr id="34" name="Rounded Rectangle 33"/>
              <p:cNvSpPr/>
              <p:nvPr/>
            </p:nvSpPr>
            <p:spPr>
              <a:xfrm>
                <a:off x="9982251" y="4497879"/>
                <a:ext cx="593279" cy="628085"/>
              </a:xfrm>
              <a:prstGeom prst="round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VM</a:t>
                </a:r>
              </a:p>
            </p:txBody>
          </p:sp>
          <p:sp>
            <p:nvSpPr>
              <p:cNvPr id="35" name="Rounded Rectangle 34"/>
              <p:cNvSpPr/>
              <p:nvPr/>
            </p:nvSpPr>
            <p:spPr>
              <a:xfrm>
                <a:off x="10698662" y="4493451"/>
                <a:ext cx="593279" cy="628085"/>
              </a:xfrm>
              <a:prstGeom prst="round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VM</a:t>
                </a:r>
              </a:p>
            </p:txBody>
          </p:sp>
          <p:sp>
            <p:nvSpPr>
              <p:cNvPr id="36" name="Rounded Rectangle 35"/>
              <p:cNvSpPr/>
              <p:nvPr/>
            </p:nvSpPr>
            <p:spPr>
              <a:xfrm>
                <a:off x="11415074" y="4493450"/>
                <a:ext cx="593279" cy="628085"/>
              </a:xfrm>
              <a:prstGeom prst="round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a:t>VM</a:t>
                </a:r>
              </a:p>
            </p:txBody>
          </p:sp>
          <p:sp>
            <p:nvSpPr>
              <p:cNvPr id="37" name="Rounded Rectangle 36"/>
              <p:cNvSpPr/>
              <p:nvPr/>
            </p:nvSpPr>
            <p:spPr>
              <a:xfrm>
                <a:off x="4944979" y="3722479"/>
                <a:ext cx="2764902" cy="628085"/>
              </a:xfrm>
              <a:prstGeom prst="round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Cluster 1</a:t>
                </a:r>
                <a:endParaRPr lang="en-US" dirty="0"/>
              </a:p>
            </p:txBody>
          </p:sp>
          <p:sp>
            <p:nvSpPr>
              <p:cNvPr id="38" name="Rounded Rectangle 37"/>
              <p:cNvSpPr/>
              <p:nvPr/>
            </p:nvSpPr>
            <p:spPr>
              <a:xfrm>
                <a:off x="7833015" y="3713619"/>
                <a:ext cx="4175338" cy="628085"/>
              </a:xfrm>
              <a:prstGeom prst="round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Cluster 2</a:t>
                </a:r>
                <a:endParaRPr lang="en-US" dirty="0"/>
              </a:p>
            </p:txBody>
          </p:sp>
          <p:sp>
            <p:nvSpPr>
              <p:cNvPr id="39" name="Rounded Rectangle 38"/>
              <p:cNvSpPr/>
              <p:nvPr/>
            </p:nvSpPr>
            <p:spPr>
              <a:xfrm>
                <a:off x="9920684" y="2938217"/>
                <a:ext cx="2098863" cy="628085"/>
              </a:xfrm>
              <a:prstGeom prst="round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       Cluster 4</a:t>
                </a:r>
                <a:endParaRPr lang="en-US" dirty="0"/>
              </a:p>
            </p:txBody>
          </p:sp>
          <p:sp>
            <p:nvSpPr>
              <p:cNvPr id="40" name="Rounded Rectangle 39"/>
              <p:cNvSpPr/>
              <p:nvPr/>
            </p:nvSpPr>
            <p:spPr>
              <a:xfrm>
                <a:off x="4944979" y="2929359"/>
                <a:ext cx="4914138" cy="628085"/>
              </a:xfrm>
              <a:prstGeom prst="round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dirty="0" smtClean="0"/>
                  <a:t>Cluster 3</a:t>
                </a:r>
                <a:endParaRPr lang="en-US" dirty="0"/>
              </a:p>
            </p:txBody>
          </p:sp>
          <p:sp>
            <p:nvSpPr>
              <p:cNvPr id="41" name="Rounded Rectangle 40"/>
              <p:cNvSpPr/>
              <p:nvPr/>
            </p:nvSpPr>
            <p:spPr>
              <a:xfrm>
                <a:off x="4944979" y="2120177"/>
                <a:ext cx="7074568" cy="628085"/>
              </a:xfrm>
              <a:prstGeom prst="round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b="1" dirty="0" smtClean="0">
                    <a:solidFill>
                      <a:schemeClr val="tx2"/>
                    </a:solidFill>
                  </a:rPr>
                  <a:t>Cluster Management / Orchestration</a:t>
                </a:r>
                <a:endParaRPr lang="en-US" b="1" dirty="0">
                  <a:solidFill>
                    <a:schemeClr val="tx2"/>
                  </a:solidFill>
                </a:endParaRPr>
              </a:p>
            </p:txBody>
          </p:sp>
          <p:sp>
            <p:nvSpPr>
              <p:cNvPr id="45" name="Rounded Rectangle 44"/>
              <p:cNvSpPr/>
              <p:nvPr/>
            </p:nvSpPr>
            <p:spPr>
              <a:xfrm>
                <a:off x="5048523" y="3857957"/>
                <a:ext cx="702420" cy="339408"/>
              </a:xfrm>
              <a:prstGeom prst="roundRect">
                <a:avLst/>
              </a:prstGeom>
              <a:solidFill>
                <a:srgbClr val="92D05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000" dirty="0" smtClean="0">
                    <a:solidFill>
                      <a:schemeClr val="tx2"/>
                    </a:solidFill>
                  </a:rPr>
                  <a:t>Application</a:t>
                </a:r>
                <a:endParaRPr lang="en-US" sz="1000" dirty="0">
                  <a:solidFill>
                    <a:schemeClr val="tx2"/>
                  </a:solidFill>
                </a:endParaRPr>
              </a:p>
            </p:txBody>
          </p:sp>
          <p:sp>
            <p:nvSpPr>
              <p:cNvPr id="46" name="Rounded Rectangle 45"/>
              <p:cNvSpPr/>
              <p:nvPr/>
            </p:nvSpPr>
            <p:spPr>
              <a:xfrm>
                <a:off x="5070911" y="3039916"/>
                <a:ext cx="702420" cy="339408"/>
              </a:xfrm>
              <a:prstGeom prst="round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000" dirty="0" smtClean="0"/>
                  <a:t>Application</a:t>
                </a:r>
                <a:endParaRPr lang="en-US" sz="1000" dirty="0"/>
              </a:p>
            </p:txBody>
          </p:sp>
          <p:sp>
            <p:nvSpPr>
              <p:cNvPr id="47" name="Rounded Rectangle 46"/>
              <p:cNvSpPr/>
              <p:nvPr/>
            </p:nvSpPr>
            <p:spPr>
              <a:xfrm>
                <a:off x="5972023" y="3055587"/>
                <a:ext cx="702420" cy="339408"/>
              </a:xfrm>
              <a:prstGeom prst="round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000" dirty="0" smtClean="0"/>
                  <a:t>Application</a:t>
                </a:r>
                <a:endParaRPr lang="en-US" sz="1000" dirty="0"/>
              </a:p>
            </p:txBody>
          </p:sp>
          <p:sp>
            <p:nvSpPr>
              <p:cNvPr id="48" name="Rounded Rectangle 47"/>
              <p:cNvSpPr/>
              <p:nvPr/>
            </p:nvSpPr>
            <p:spPr>
              <a:xfrm>
                <a:off x="7986930" y="3852374"/>
                <a:ext cx="702420" cy="339408"/>
              </a:xfrm>
              <a:prstGeom prst="roundRect">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000" dirty="0" smtClean="0"/>
                  <a:t>Application</a:t>
                </a:r>
                <a:endParaRPr lang="en-US" sz="1000" dirty="0"/>
              </a:p>
            </p:txBody>
          </p:sp>
          <p:sp>
            <p:nvSpPr>
              <p:cNvPr id="49" name="Rounded Rectangle 48"/>
              <p:cNvSpPr/>
              <p:nvPr/>
            </p:nvSpPr>
            <p:spPr>
              <a:xfrm>
                <a:off x="9964060" y="3073697"/>
                <a:ext cx="702420" cy="339408"/>
              </a:xfrm>
              <a:prstGeom prst="roundRect">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000" dirty="0" smtClean="0"/>
                  <a:t>Application</a:t>
                </a:r>
                <a:endParaRPr lang="en-US" sz="1000" dirty="0"/>
              </a:p>
            </p:txBody>
          </p:sp>
          <p:sp>
            <p:nvSpPr>
              <p:cNvPr id="50" name="Rounded Rectangle 49"/>
              <p:cNvSpPr/>
              <p:nvPr/>
            </p:nvSpPr>
            <p:spPr>
              <a:xfrm>
                <a:off x="10818996" y="3834304"/>
                <a:ext cx="702420" cy="339408"/>
              </a:xfrm>
              <a:prstGeom prst="round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Application</a:t>
                </a:r>
                <a:endParaRPr lang="en-US" sz="1200" dirty="0"/>
              </a:p>
            </p:txBody>
          </p:sp>
          <p:sp>
            <p:nvSpPr>
              <p:cNvPr id="51" name="Rounded Rectangle 50"/>
              <p:cNvSpPr/>
              <p:nvPr/>
            </p:nvSpPr>
            <p:spPr>
              <a:xfrm>
                <a:off x="8234597" y="3082555"/>
                <a:ext cx="702420" cy="339408"/>
              </a:xfrm>
              <a:prstGeom prst="roundRect">
                <a:avLst/>
              </a:prstGeom>
              <a:solidFill>
                <a:srgbClr val="FFC000"/>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smtClean="0"/>
                  <a:t>Application</a:t>
                </a:r>
                <a:endParaRPr lang="en-US" sz="1200" dirty="0"/>
              </a:p>
            </p:txBody>
          </p:sp>
        </p:grpSp>
      </p:grpSp>
      <p:sp>
        <p:nvSpPr>
          <p:cNvPr id="3" name="Rectangle 2"/>
          <p:cNvSpPr/>
          <p:nvPr/>
        </p:nvSpPr>
        <p:spPr>
          <a:xfrm>
            <a:off x="390472" y="860416"/>
            <a:ext cx="9401228" cy="424732"/>
          </a:xfrm>
          <a:prstGeom prst="rect">
            <a:avLst/>
          </a:prstGeom>
        </p:spPr>
        <p:txBody>
          <a:bodyPr wrap="none">
            <a:spAutoFit/>
          </a:bodyPr>
          <a:lstStyle/>
          <a:p>
            <a:pPr>
              <a:lnSpc>
                <a:spcPct val="90000"/>
              </a:lnSpc>
              <a:spcAft>
                <a:spcPts val="600"/>
              </a:spcAft>
              <a:buClr>
                <a:schemeClr val="tx1"/>
              </a:buClr>
            </a:pPr>
            <a:r>
              <a:rPr lang="en-US" sz="2400" dirty="0">
                <a:cs typeface="ATT Aleck Sans" panose="020B0503020203020204" pitchFamily="34" charset="0"/>
              </a:rPr>
              <a:t>Shared Kubernetes deployment architecture, also known as CDP Runtime:</a:t>
            </a:r>
          </a:p>
        </p:txBody>
      </p:sp>
      <p:sp>
        <p:nvSpPr>
          <p:cNvPr id="62" name="Rectangle 61"/>
          <p:cNvSpPr/>
          <p:nvPr/>
        </p:nvSpPr>
        <p:spPr>
          <a:xfrm>
            <a:off x="8267699" y="6141267"/>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Kubernetes: Overview</a:t>
            </a:r>
          </a:p>
        </p:txBody>
      </p:sp>
      <p:sp>
        <p:nvSpPr>
          <p:cNvPr id="63" name="Oval 62" title="Section circle"/>
          <p:cNvSpPr/>
          <p:nvPr/>
        </p:nvSpPr>
        <p:spPr>
          <a:xfrm>
            <a:off x="108227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4" name="Oval 63" title="Section circle"/>
          <p:cNvSpPr/>
          <p:nvPr/>
        </p:nvSpPr>
        <p:spPr>
          <a:xfrm>
            <a:off x="1070689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5" name="Oval 64" title="Section circle"/>
          <p:cNvSpPr/>
          <p:nvPr/>
        </p:nvSpPr>
        <p:spPr>
          <a:xfrm>
            <a:off x="1059259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66" name="Oval 65" title="Section circle"/>
          <p:cNvSpPr/>
          <p:nvPr/>
        </p:nvSpPr>
        <p:spPr>
          <a:xfrm>
            <a:off x="11167274"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7" name="Oval 66" title="Section circle"/>
          <p:cNvSpPr/>
          <p:nvPr/>
        </p:nvSpPr>
        <p:spPr>
          <a:xfrm>
            <a:off x="11051386"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8" name="Oval 67" title="Section circle"/>
          <p:cNvSpPr/>
          <p:nvPr/>
        </p:nvSpPr>
        <p:spPr>
          <a:xfrm>
            <a:off x="10937086"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69" name="Oval 68" title="Section circle"/>
          <p:cNvSpPr/>
          <p:nvPr/>
        </p:nvSpPr>
        <p:spPr>
          <a:xfrm>
            <a:off x="1151176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70" name="Oval 69" title="Section circle"/>
          <p:cNvSpPr/>
          <p:nvPr/>
        </p:nvSpPr>
        <p:spPr>
          <a:xfrm>
            <a:off x="11395874"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71" name="Oval 70" title="Section circle"/>
          <p:cNvSpPr/>
          <p:nvPr/>
        </p:nvSpPr>
        <p:spPr>
          <a:xfrm>
            <a:off x="11281574"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72" name="Oval 71" title="Section circle"/>
          <p:cNvSpPr/>
          <p:nvPr/>
        </p:nvSpPr>
        <p:spPr>
          <a:xfrm>
            <a:off x="107084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73" name="Oval 72" title="Section circle"/>
          <p:cNvSpPr/>
          <p:nvPr/>
        </p:nvSpPr>
        <p:spPr>
          <a:xfrm>
            <a:off x="10592598"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74" name="Oval 73" title="Section circle"/>
          <p:cNvSpPr/>
          <p:nvPr/>
        </p:nvSpPr>
        <p:spPr>
          <a:xfrm>
            <a:off x="1162606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75" name="Oval 74" title="Section circle"/>
          <p:cNvSpPr/>
          <p:nvPr/>
        </p:nvSpPr>
        <p:spPr>
          <a:xfrm>
            <a:off x="108227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76" name="Oval 75" title="Section circle"/>
          <p:cNvSpPr/>
          <p:nvPr/>
        </p:nvSpPr>
        <p:spPr>
          <a:xfrm>
            <a:off x="110529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77" name="Oval 76" title="Section circle"/>
          <p:cNvSpPr/>
          <p:nvPr/>
        </p:nvSpPr>
        <p:spPr>
          <a:xfrm>
            <a:off x="10937086"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78" name="Oval 77" title="Section circle"/>
          <p:cNvSpPr/>
          <p:nvPr/>
        </p:nvSpPr>
        <p:spPr>
          <a:xfrm>
            <a:off x="111672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79" name="Oval 78" title="Section circle"/>
          <p:cNvSpPr/>
          <p:nvPr/>
        </p:nvSpPr>
        <p:spPr>
          <a:xfrm>
            <a:off x="113974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80" name="Oval 79" title="Section circle"/>
          <p:cNvSpPr/>
          <p:nvPr/>
        </p:nvSpPr>
        <p:spPr>
          <a:xfrm>
            <a:off x="11281574"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81" name="Oval 80" title="Section circle"/>
          <p:cNvSpPr/>
          <p:nvPr/>
        </p:nvSpPr>
        <p:spPr>
          <a:xfrm>
            <a:off x="115117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6" name="Rectangle 5"/>
          <p:cNvSpPr/>
          <p:nvPr/>
        </p:nvSpPr>
        <p:spPr>
          <a:xfrm>
            <a:off x="439458" y="2154817"/>
            <a:ext cx="4654242" cy="4252446"/>
          </a:xfrm>
          <a:prstGeom prst="rect">
            <a:avLst/>
          </a:prstGeom>
        </p:spPr>
        <p:txBody>
          <a:bodyPr wrap="square">
            <a:spAutoFit/>
          </a:bodyPr>
          <a:lstStyle/>
          <a:p>
            <a:pPr marL="228600" lvl="2" indent="-228600">
              <a:spcAft>
                <a:spcPts val="800"/>
              </a:spcAft>
              <a:buClr>
                <a:schemeClr val="tx2"/>
              </a:buClr>
              <a:buFont typeface="Lucida Grande"/>
              <a:buChar char="–"/>
              <a:defRPr/>
            </a:pPr>
            <a:r>
              <a:rPr lang="en-US" sz="1400" b="1" dirty="0" smtClean="0">
                <a:solidFill>
                  <a:schemeClr val="tx2"/>
                </a:solidFill>
                <a:cs typeface="ATT Aleck Sans" panose="020B0503020203020204" pitchFamily="34" charset="0"/>
              </a:rPr>
              <a:t>Overlay Layer - Cluster Management / Orchestration </a:t>
            </a:r>
            <a:r>
              <a:rPr lang="en-US" sz="1400" dirty="0" smtClean="0">
                <a:solidFill>
                  <a:schemeClr val="tx2"/>
                </a:solidFill>
                <a:cs typeface="ATT Aleck Sans" panose="020B0503020203020204" pitchFamily="34" charset="0"/>
              </a:rPr>
              <a:t>– The Kubernetes logic (master functionality)</a:t>
            </a:r>
            <a:r>
              <a:rPr lang="en-US" sz="1400" b="1" dirty="0" smtClean="0">
                <a:solidFill>
                  <a:schemeClr val="tx2"/>
                </a:solidFill>
                <a:cs typeface="ATT Aleck Sans" panose="020B0503020203020204" pitchFamily="34" charset="0"/>
              </a:rPr>
              <a:t> </a:t>
            </a:r>
          </a:p>
          <a:p>
            <a:pPr marL="228600" lvl="2" indent="-228600">
              <a:spcAft>
                <a:spcPts val="800"/>
              </a:spcAft>
              <a:buClr>
                <a:schemeClr val="tx2"/>
              </a:buClr>
              <a:buFont typeface="Lucida Grande"/>
              <a:buChar char="–"/>
              <a:defRPr/>
            </a:pPr>
            <a:endParaRPr lang="en-US" sz="1400" b="1" dirty="0">
              <a:solidFill>
                <a:schemeClr val="tx2"/>
              </a:solidFill>
              <a:cs typeface="ATT Aleck Sans" panose="020B0503020203020204" pitchFamily="34" charset="0"/>
            </a:endParaRPr>
          </a:p>
          <a:p>
            <a:pPr marL="228600" lvl="2" indent="-228600">
              <a:spcAft>
                <a:spcPts val="800"/>
              </a:spcAft>
              <a:buClr>
                <a:schemeClr val="tx2"/>
              </a:buClr>
              <a:buFont typeface="Lucida Grande"/>
              <a:buChar char="–"/>
              <a:defRPr/>
            </a:pPr>
            <a:endParaRPr lang="en-US" sz="1400" b="1" dirty="0" smtClean="0">
              <a:solidFill>
                <a:schemeClr val="tx2"/>
              </a:solidFill>
              <a:cs typeface="ATT Aleck Sans" panose="020B0503020203020204" pitchFamily="34" charset="0"/>
            </a:endParaRPr>
          </a:p>
          <a:p>
            <a:pPr marL="0" lvl="2">
              <a:spcAft>
                <a:spcPts val="800"/>
              </a:spcAft>
              <a:buClr>
                <a:schemeClr val="tx2"/>
              </a:buClr>
              <a:defRPr/>
            </a:pPr>
            <a:endParaRPr lang="en-US" sz="1400" b="1" dirty="0" smtClean="0">
              <a:solidFill>
                <a:schemeClr val="tx2"/>
              </a:solidFill>
              <a:cs typeface="ATT Aleck Sans" panose="020B0503020203020204" pitchFamily="34" charset="0"/>
            </a:endParaRPr>
          </a:p>
          <a:p>
            <a:pPr marL="0" lvl="2">
              <a:spcAft>
                <a:spcPts val="800"/>
              </a:spcAft>
              <a:buClr>
                <a:schemeClr val="tx2"/>
              </a:buClr>
              <a:defRPr/>
            </a:pPr>
            <a:endParaRPr lang="en-US" sz="1400" b="1" dirty="0" smtClean="0">
              <a:solidFill>
                <a:schemeClr val="tx2"/>
              </a:solidFill>
              <a:cs typeface="ATT Aleck Sans" panose="020B0503020203020204" pitchFamily="34" charset="0"/>
            </a:endParaRPr>
          </a:p>
          <a:p>
            <a:pPr marL="0" lvl="2">
              <a:spcAft>
                <a:spcPts val="800"/>
              </a:spcAft>
              <a:buClr>
                <a:schemeClr val="tx2"/>
              </a:buClr>
              <a:defRPr/>
            </a:pPr>
            <a:endParaRPr lang="en-US" sz="1400" b="1" dirty="0" smtClean="0">
              <a:solidFill>
                <a:schemeClr val="tx2"/>
              </a:solidFill>
              <a:cs typeface="ATT Aleck Sans" panose="020B0503020203020204" pitchFamily="34" charset="0"/>
            </a:endParaRPr>
          </a:p>
          <a:p>
            <a:pPr marL="228600" lvl="2" indent="-228600">
              <a:spcAft>
                <a:spcPts val="800"/>
              </a:spcAft>
              <a:buClr>
                <a:schemeClr val="tx2"/>
              </a:buClr>
              <a:buFont typeface="Lucida Grande"/>
              <a:buChar char="–"/>
              <a:defRPr/>
            </a:pPr>
            <a:r>
              <a:rPr lang="en-US" sz="1400" b="1" dirty="0" smtClean="0">
                <a:solidFill>
                  <a:schemeClr val="tx2"/>
                </a:solidFill>
                <a:cs typeface="ATT Aleck Sans" panose="020B0503020203020204" pitchFamily="34" charset="0"/>
              </a:rPr>
              <a:t>Second </a:t>
            </a:r>
            <a:r>
              <a:rPr lang="en-US" sz="1400" b="1" dirty="0">
                <a:solidFill>
                  <a:schemeClr val="tx2"/>
                </a:solidFill>
                <a:cs typeface="ATT Aleck Sans" panose="020B0503020203020204" pitchFamily="34" charset="0"/>
              </a:rPr>
              <a:t>Layer – Kubernetes Clusters </a:t>
            </a:r>
            <a:r>
              <a:rPr lang="en-US" sz="1300" dirty="0">
                <a:solidFill>
                  <a:schemeClr val="tx2"/>
                </a:solidFill>
                <a:cs typeface="ATT Aleck Sans" panose="020B0503020203020204" pitchFamily="34" charset="0"/>
              </a:rPr>
              <a:t>– Kubernetes can run multiple clusters (namespaces) on the same VM hosts.  Each project using AT&amp;T Eco can onboard a shared Kubernetes cluster under its own namespace, or use CDP runtime to install private Kubernetes cluster on its own VPMO VM servers</a:t>
            </a:r>
            <a:r>
              <a:rPr lang="en-US" sz="1400" dirty="0" smtClean="0">
                <a:solidFill>
                  <a:schemeClr val="tx2"/>
                </a:solidFill>
                <a:cs typeface="ATT Aleck Sans" panose="020B0503020203020204" pitchFamily="34" charset="0"/>
              </a:rPr>
              <a:t>.</a:t>
            </a:r>
            <a:endParaRPr lang="en-US" sz="1400" dirty="0">
              <a:solidFill>
                <a:schemeClr val="tx2"/>
              </a:solidFill>
              <a:cs typeface="ATT Aleck Sans" panose="020B0503020203020204" pitchFamily="34" charset="0"/>
            </a:endParaRPr>
          </a:p>
          <a:p>
            <a:pPr marL="228600" lvl="2" indent="-228600">
              <a:spcAft>
                <a:spcPts val="800"/>
              </a:spcAft>
              <a:buClr>
                <a:schemeClr val="tx2"/>
              </a:buClr>
              <a:buFont typeface="Lucida Grande"/>
              <a:buChar char="–"/>
            </a:pPr>
            <a:r>
              <a:rPr lang="en-US" sz="1400" b="1" dirty="0">
                <a:solidFill>
                  <a:schemeClr val="tx2"/>
                </a:solidFill>
                <a:cs typeface="ATT Aleck Sans" panose="020B0503020203020204" pitchFamily="34" charset="0"/>
              </a:rPr>
              <a:t>First Layer - Infrastructure </a:t>
            </a:r>
            <a:r>
              <a:rPr lang="en-US" sz="1400" dirty="0">
                <a:solidFill>
                  <a:schemeClr val="tx2"/>
                </a:solidFill>
                <a:cs typeface="ATT Aleck Sans" panose="020B0503020203020204" pitchFamily="34" charset="0"/>
              </a:rPr>
              <a:t>– Bare Metal hardware running Virtual Machines – ITO Cloud or AIC Cloud </a:t>
            </a:r>
          </a:p>
          <a:p>
            <a:pPr marL="228600" lvl="2" indent="-228600">
              <a:spcAft>
                <a:spcPts val="800"/>
              </a:spcAft>
              <a:buClr>
                <a:schemeClr val="tx2"/>
              </a:buClr>
              <a:buFont typeface="Lucida Grande"/>
              <a:buChar char="–"/>
            </a:pPr>
            <a:endParaRPr lang="en-US" sz="1400" dirty="0">
              <a:solidFill>
                <a:schemeClr val="tx2"/>
              </a:solidFill>
              <a:cs typeface="ATT Aleck Sans" panose="020B0503020203020204" pitchFamily="34" charset="0"/>
            </a:endParaRPr>
          </a:p>
        </p:txBody>
      </p:sp>
      <p:sp>
        <p:nvSpPr>
          <p:cNvPr id="82" name="Rectangle 81"/>
          <p:cNvSpPr/>
          <p:nvPr/>
        </p:nvSpPr>
        <p:spPr>
          <a:xfrm>
            <a:off x="401802" y="1245974"/>
            <a:ext cx="10190795" cy="584775"/>
          </a:xfrm>
          <a:prstGeom prst="rect">
            <a:avLst/>
          </a:prstGeom>
        </p:spPr>
        <p:txBody>
          <a:bodyPr wrap="square">
            <a:spAutoFit/>
          </a:bodyPr>
          <a:lstStyle/>
          <a:p>
            <a:r>
              <a:rPr lang="en-US" dirty="0">
                <a:solidFill>
                  <a:schemeClr val="tx2"/>
                </a:solidFill>
              </a:rPr>
              <a:t>The CDP runtime environment is divided into several </a:t>
            </a:r>
            <a:r>
              <a:rPr lang="en-US" dirty="0" smtClean="0">
                <a:solidFill>
                  <a:schemeClr val="tx2"/>
                </a:solidFill>
              </a:rPr>
              <a:t>layers, in the descending order seen below:</a:t>
            </a:r>
            <a:endParaRPr lang="en-US" sz="1400" dirty="0">
              <a:solidFill>
                <a:schemeClr val="tx2"/>
              </a:solidFill>
              <a:cs typeface="ATT Aleck Sans" panose="020B0503020203020204" pitchFamily="34" charset="0"/>
            </a:endParaRPr>
          </a:p>
          <a:p>
            <a:pPr marL="228600" lvl="2" indent="-228600">
              <a:spcAft>
                <a:spcPts val="800"/>
              </a:spcAft>
              <a:buClr>
                <a:schemeClr val="tx2"/>
              </a:buClr>
              <a:buFont typeface="Lucida Grande"/>
              <a:buChar char="–"/>
            </a:pPr>
            <a:endParaRPr lang="en-US" sz="1400" dirty="0">
              <a:solidFill>
                <a:schemeClr val="tx2"/>
              </a:solidFill>
              <a:cs typeface="ATT Aleck Sans" panose="020B0503020203020204" pitchFamily="34" charset="0"/>
            </a:endParaRPr>
          </a:p>
        </p:txBody>
      </p:sp>
      <p:sp>
        <p:nvSpPr>
          <p:cNvPr id="83" name="Rectangle 82"/>
          <p:cNvSpPr/>
          <p:nvPr/>
        </p:nvSpPr>
        <p:spPr>
          <a:xfrm>
            <a:off x="439458" y="1670739"/>
            <a:ext cx="10379538" cy="307777"/>
          </a:xfrm>
          <a:prstGeom prst="rect">
            <a:avLst/>
          </a:prstGeom>
        </p:spPr>
        <p:txBody>
          <a:bodyPr wrap="square">
            <a:spAutoFit/>
          </a:bodyPr>
          <a:lstStyle/>
          <a:p>
            <a:pPr marL="228600" lvl="2" indent="-228600">
              <a:spcAft>
                <a:spcPts val="800"/>
              </a:spcAft>
              <a:buClr>
                <a:schemeClr val="tx2"/>
              </a:buClr>
              <a:buFont typeface="Lucida Grande"/>
              <a:buChar char="–"/>
            </a:pPr>
            <a:r>
              <a:rPr lang="en-US" sz="1400" b="1" dirty="0" smtClean="0">
                <a:solidFill>
                  <a:schemeClr val="tx2"/>
                </a:solidFill>
                <a:cs typeface="ATT Aleck Sans" panose="020B0503020203020204" pitchFamily="34" charset="0"/>
              </a:rPr>
              <a:t>Third </a:t>
            </a:r>
            <a:r>
              <a:rPr lang="en-US" sz="1400" b="1" dirty="0">
                <a:solidFill>
                  <a:schemeClr val="tx2"/>
                </a:solidFill>
                <a:cs typeface="ATT Aleck Sans" panose="020B0503020203020204" pitchFamily="34" charset="0"/>
              </a:rPr>
              <a:t>Layer - Applications </a:t>
            </a:r>
            <a:r>
              <a:rPr lang="en-US" sz="1400" dirty="0">
                <a:solidFill>
                  <a:schemeClr val="tx2"/>
                </a:solidFill>
                <a:cs typeface="ATT Aleck Sans" panose="020B0503020203020204" pitchFamily="34" charset="0"/>
              </a:rPr>
              <a:t>– Docker containers running different application on different </a:t>
            </a:r>
            <a:r>
              <a:rPr lang="en-US" sz="1400" dirty="0" smtClean="0">
                <a:solidFill>
                  <a:schemeClr val="tx2"/>
                </a:solidFill>
                <a:cs typeface="ATT Aleck Sans" panose="020B0503020203020204" pitchFamily="34" charset="0"/>
              </a:rPr>
              <a:t>clusters.</a:t>
            </a:r>
            <a:endParaRPr lang="en-US" sz="1400" dirty="0">
              <a:solidFill>
                <a:schemeClr val="tx2"/>
              </a:solidFill>
              <a:cs typeface="ATT Aleck Sans" panose="020B0503020203020204" pitchFamily="34" charset="0"/>
            </a:endParaRPr>
          </a:p>
        </p:txBody>
      </p:sp>
    </p:spTree>
    <p:extLst>
      <p:ext uri="{BB962C8B-B14F-4D97-AF65-F5344CB8AC3E}">
        <p14:creationId xmlns:p14="http://schemas.microsoft.com/office/powerpoint/2010/main" val="157639425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2CB907E-C602-C34B-93F7-CA9E40714286}" type="slidenum">
              <a:rPr lang="en-US" smtClean="0"/>
              <a:pPr/>
              <a:t>9</a:t>
            </a:fld>
            <a:r>
              <a:rPr lang="en-US" dirty="0" smtClean="0"/>
              <a:t> </a:t>
            </a:r>
            <a:endParaRPr lang="en-US" dirty="0"/>
          </a:p>
        </p:txBody>
      </p:sp>
      <p:sp>
        <p:nvSpPr>
          <p:cNvPr id="4" name="Title 3"/>
          <p:cNvSpPr>
            <a:spLocks noGrp="1"/>
          </p:cNvSpPr>
          <p:nvPr>
            <p:ph type="title"/>
          </p:nvPr>
        </p:nvSpPr>
        <p:spPr/>
        <p:txBody>
          <a:bodyPr/>
          <a:lstStyle/>
          <a:p>
            <a:r>
              <a:rPr lang="en-US" dirty="0" smtClean="0"/>
              <a:t>Kubernetes Architecture </a:t>
            </a:r>
            <a:endParaRPr lang="en-US" dirty="0"/>
          </a:p>
        </p:txBody>
      </p:sp>
      <p:sp>
        <p:nvSpPr>
          <p:cNvPr id="24" name="Rectangle 23"/>
          <p:cNvSpPr/>
          <p:nvPr/>
        </p:nvSpPr>
        <p:spPr>
          <a:xfrm>
            <a:off x="8267699" y="6141267"/>
            <a:ext cx="3107411" cy="338554"/>
          </a:xfrm>
          <a:prstGeom prst="rect">
            <a:avLst/>
          </a:prstGeom>
          <a:noFill/>
        </p:spPr>
        <p:txBody>
          <a:bodyPr wrap="square" lIns="91440" tIns="45720" rIns="91440" bIns="45720">
            <a:spAutoFit/>
          </a:bodyPr>
          <a:lstStyle/>
          <a:p>
            <a:pPr algn="r"/>
            <a:r>
              <a:rPr lang="en-US" sz="1600" dirty="0" smtClean="0">
                <a:ln w="0"/>
                <a:gradFill>
                  <a:gsLst>
                    <a:gs pos="0">
                      <a:srgbClr val="0097DB"/>
                    </a:gs>
                    <a:gs pos="50000">
                      <a:srgbClr val="0097DB"/>
                    </a:gs>
                    <a:gs pos="100000">
                      <a:schemeClr val="accent5">
                        <a:lumMod val="60000"/>
                        <a:lumOff val="40000"/>
                      </a:schemeClr>
                    </a:gs>
                  </a:gsLst>
                  <a:lin ang="5400000"/>
                </a:gradFill>
                <a:effectLst>
                  <a:reflection blurRad="6350" stA="53000" endA="300" endPos="35500" dir="5400000" sy="-90000" algn="bl" rotWithShape="0"/>
                </a:effectLst>
              </a:rPr>
              <a:t>Kubernetes: Overview</a:t>
            </a:r>
          </a:p>
        </p:txBody>
      </p:sp>
      <p:sp>
        <p:nvSpPr>
          <p:cNvPr id="25" name="Text Placeholder 2"/>
          <p:cNvSpPr>
            <a:spLocks noGrp="1"/>
          </p:cNvSpPr>
          <p:nvPr>
            <p:ph type="body" sz="quarter" idx="13"/>
          </p:nvPr>
        </p:nvSpPr>
        <p:spPr>
          <a:xfrm>
            <a:off x="2013377" y="1364933"/>
            <a:ext cx="5611866" cy="4552159"/>
          </a:xfrm>
        </p:spPr>
        <p:txBody>
          <a:bodyPr/>
          <a:lstStyle/>
          <a:p>
            <a:endParaRPr lang="en-US" sz="1400" dirty="0" smtClean="0">
              <a:solidFill>
                <a:schemeClr val="tx2"/>
              </a:solidFill>
            </a:endParaRPr>
          </a:p>
          <a:p>
            <a:pPr lvl="2">
              <a:spcAft>
                <a:spcPts val="0"/>
              </a:spcAft>
            </a:pPr>
            <a:r>
              <a:rPr lang="en-US" b="1" dirty="0"/>
              <a:t>Nodes</a:t>
            </a:r>
          </a:p>
          <a:p>
            <a:pPr lvl="3"/>
            <a:r>
              <a:rPr lang="en-US" dirty="0"/>
              <a:t>Hosts that run Kubernetes applications</a:t>
            </a:r>
          </a:p>
          <a:p>
            <a:pPr lvl="2">
              <a:spcAft>
                <a:spcPts val="0"/>
              </a:spcAft>
            </a:pPr>
            <a:r>
              <a:rPr lang="en-US" b="1" dirty="0"/>
              <a:t>Containers</a:t>
            </a:r>
          </a:p>
          <a:p>
            <a:pPr lvl="3"/>
            <a:r>
              <a:rPr lang="en-US" dirty="0"/>
              <a:t>Units of packaging </a:t>
            </a:r>
          </a:p>
          <a:p>
            <a:pPr lvl="2">
              <a:spcAft>
                <a:spcPts val="0"/>
              </a:spcAft>
            </a:pPr>
            <a:r>
              <a:rPr lang="en-US" b="1" dirty="0" smtClean="0"/>
              <a:t>Pods</a:t>
            </a:r>
            <a:endParaRPr lang="en-US" b="1" dirty="0"/>
          </a:p>
          <a:p>
            <a:pPr lvl="3"/>
            <a:r>
              <a:rPr lang="en-US" dirty="0"/>
              <a:t>Units of deployment</a:t>
            </a:r>
          </a:p>
          <a:p>
            <a:pPr lvl="2">
              <a:spcAft>
                <a:spcPts val="0"/>
              </a:spcAft>
            </a:pPr>
            <a:r>
              <a:rPr lang="en-US" b="1" dirty="0"/>
              <a:t>Replication controllers</a:t>
            </a:r>
          </a:p>
          <a:p>
            <a:pPr lvl="3"/>
            <a:r>
              <a:rPr lang="en-US" dirty="0"/>
              <a:t> Ensure availability and scalability</a:t>
            </a:r>
          </a:p>
          <a:p>
            <a:pPr lvl="2">
              <a:spcAft>
                <a:spcPts val="0"/>
              </a:spcAft>
            </a:pPr>
            <a:r>
              <a:rPr lang="en-US" b="1" dirty="0"/>
              <a:t>Labels</a:t>
            </a:r>
          </a:p>
          <a:p>
            <a:pPr lvl="3"/>
            <a:r>
              <a:rPr lang="en-US" dirty="0"/>
              <a:t>Key-Value pairs for identification</a:t>
            </a:r>
          </a:p>
          <a:p>
            <a:pPr lvl="2">
              <a:spcAft>
                <a:spcPts val="0"/>
              </a:spcAft>
            </a:pPr>
            <a:r>
              <a:rPr lang="en-US" b="1" dirty="0"/>
              <a:t>Services</a:t>
            </a:r>
          </a:p>
          <a:p>
            <a:pPr lvl="3"/>
            <a:r>
              <a:rPr lang="en-US" dirty="0"/>
              <a:t>Collections of </a:t>
            </a:r>
            <a:r>
              <a:rPr lang="en-US" dirty="0" smtClean="0"/>
              <a:t>pods </a:t>
            </a:r>
            <a:r>
              <a:rPr lang="en-US" dirty="0"/>
              <a:t>exposed as an endpoint</a:t>
            </a:r>
          </a:p>
          <a:p>
            <a:pPr lvl="2">
              <a:spcAft>
                <a:spcPts val="0"/>
              </a:spcAft>
            </a:pPr>
            <a:r>
              <a:rPr lang="en-US" b="1" dirty="0"/>
              <a:t>Config Maps &amp; Secrets</a:t>
            </a:r>
          </a:p>
          <a:p>
            <a:pPr lvl="3"/>
            <a:r>
              <a:rPr lang="en-US" dirty="0"/>
              <a:t>Key-Value pairs for central configuration </a:t>
            </a:r>
          </a:p>
          <a:p>
            <a:pPr marL="285750" indent="-285750">
              <a:buFont typeface="Arial" charset="0"/>
              <a:buChar char="•"/>
            </a:pPr>
            <a:endParaRPr lang="en-US" sz="1400" dirty="0" smtClean="0">
              <a:solidFill>
                <a:schemeClr val="tx2"/>
              </a:solidFill>
            </a:endParaRPr>
          </a:p>
          <a:p>
            <a:pPr marL="285750" indent="-285750">
              <a:buFont typeface="Arial" charset="0"/>
              <a:buChar char="•"/>
            </a:pPr>
            <a:endParaRPr lang="en-US" sz="1400" dirty="0">
              <a:solidFill>
                <a:schemeClr val="tx2"/>
              </a:solidFill>
            </a:endParaRPr>
          </a:p>
          <a:p>
            <a:endParaRPr lang="en-US" sz="1400" dirty="0">
              <a:solidFill>
                <a:schemeClr val="tx2"/>
              </a:solidFill>
            </a:endParaRPr>
          </a:p>
        </p:txBody>
      </p:sp>
      <p:sp>
        <p:nvSpPr>
          <p:cNvPr id="26" name="Text Placeholder 2"/>
          <p:cNvSpPr txBox="1">
            <a:spLocks/>
          </p:cNvSpPr>
          <p:nvPr/>
        </p:nvSpPr>
        <p:spPr>
          <a:xfrm>
            <a:off x="483605" y="1023638"/>
            <a:ext cx="5611866" cy="485674"/>
          </a:xfrm>
          <a:prstGeom prst="rect">
            <a:avLst/>
          </a:prstGeom>
        </p:spPr>
        <p:txBody>
          <a:bodyPr vert="horz" lIns="0" tIns="0" rIns="0" bIns="0" rtlCol="0">
            <a:noAutofit/>
          </a:bodyPr>
          <a:lstStyle>
            <a:lvl1pPr marL="0" indent="0" algn="l" defTabSz="457200" rtl="0" eaLnBrk="1" latinLnBrk="0" hangingPunct="1">
              <a:lnSpc>
                <a:spcPct val="90000"/>
              </a:lnSpc>
              <a:spcBef>
                <a:spcPts val="0"/>
              </a:spcBef>
              <a:spcAft>
                <a:spcPts val="600"/>
              </a:spcAft>
              <a:buClr>
                <a:schemeClr val="tx1"/>
              </a:buClr>
              <a:buFont typeface="Arial"/>
              <a:buNone/>
              <a:defRPr sz="2400" kern="1200">
                <a:solidFill>
                  <a:schemeClr val="tx1"/>
                </a:solidFill>
                <a:latin typeface="+mn-lt"/>
                <a:ea typeface="+mn-ea"/>
                <a:cs typeface="ATT Aleck Sans" panose="020B0503020203020204" pitchFamily="34" charset="0"/>
              </a:defRPr>
            </a:lvl1pPr>
            <a:lvl2pPr marL="0" indent="0" algn="l" defTabSz="457200" rtl="0" eaLnBrk="1" latinLnBrk="0" hangingPunct="1">
              <a:lnSpc>
                <a:spcPct val="100000"/>
              </a:lnSpc>
              <a:spcBef>
                <a:spcPts val="0"/>
              </a:spcBef>
              <a:spcAft>
                <a:spcPts val="800"/>
              </a:spcAft>
              <a:buClr>
                <a:schemeClr val="tx2"/>
              </a:buClr>
              <a:buFontTx/>
              <a:buNone/>
              <a:defRPr sz="1400" kern="1200" baseline="0">
                <a:solidFill>
                  <a:schemeClr val="tx2"/>
                </a:solidFill>
                <a:latin typeface="+mn-lt"/>
                <a:ea typeface="+mn-ea"/>
                <a:cs typeface="ATT Aleck Sans" panose="020B0503020203020204" pitchFamily="34" charset="0"/>
              </a:defRPr>
            </a:lvl2pPr>
            <a:lvl3pPr marL="228600" indent="-228600" algn="l" defTabSz="457200" rtl="0" eaLnBrk="1" latinLnBrk="0" hangingPunct="1">
              <a:lnSpc>
                <a:spcPct val="100000"/>
              </a:lnSpc>
              <a:spcBef>
                <a:spcPts val="0"/>
              </a:spcBef>
              <a:spcAft>
                <a:spcPts val="800"/>
              </a:spcAft>
              <a:buClr>
                <a:schemeClr val="tx2"/>
              </a:buClr>
              <a:buFont typeface="Lucida Grande"/>
              <a:buChar char="–"/>
              <a:defRPr sz="1400" kern="1200" baseline="0">
                <a:solidFill>
                  <a:schemeClr val="tx2"/>
                </a:solidFill>
                <a:latin typeface="+mn-lt"/>
                <a:ea typeface="+mn-ea"/>
                <a:cs typeface="ATT Aleck Sans" panose="020B0503020203020204" pitchFamily="34" charset="0"/>
              </a:defRPr>
            </a:lvl3pPr>
            <a:lvl4pPr marL="457200" indent="-231775" algn="l" defTabSz="457200" rtl="0" eaLnBrk="1" latinLnBrk="0" hangingPunct="1">
              <a:lnSpc>
                <a:spcPct val="100000"/>
              </a:lnSpc>
              <a:spcBef>
                <a:spcPts val="0"/>
              </a:spcBef>
              <a:spcAft>
                <a:spcPts val="800"/>
              </a:spcAft>
              <a:buClr>
                <a:schemeClr val="tx2"/>
              </a:buClr>
              <a:buFont typeface="Arial"/>
              <a:buChar char="•"/>
              <a:defRPr sz="1400" kern="1200">
                <a:solidFill>
                  <a:schemeClr val="tx2"/>
                </a:solidFill>
                <a:latin typeface="+mn-lt"/>
                <a:ea typeface="+mn-ea"/>
                <a:cs typeface="ATT Aleck Sans" panose="020B0503020203020204" pitchFamily="34" charset="0"/>
              </a:defRPr>
            </a:lvl4pPr>
            <a:lvl5pPr marL="685800" indent="-228600" algn="l" defTabSz="457200" rtl="0" eaLnBrk="1" latinLnBrk="0" hangingPunct="1">
              <a:lnSpc>
                <a:spcPct val="100000"/>
              </a:lnSpc>
              <a:spcBef>
                <a:spcPts val="0"/>
              </a:spcBef>
              <a:spcAft>
                <a:spcPts val="800"/>
              </a:spcAft>
              <a:buClr>
                <a:schemeClr val="tx2"/>
              </a:buClr>
              <a:buFont typeface="Lucida Grande"/>
              <a:buChar char="–"/>
              <a:defRPr sz="1400" kern="1200">
                <a:solidFill>
                  <a:schemeClr val="tx2"/>
                </a:solidFill>
                <a:latin typeface="+mn-lt"/>
                <a:ea typeface="+mn-ea"/>
                <a:cs typeface="ATT Aleck Sans" panose="020B0503020203020204" pitchFamily="34" charset="0"/>
              </a:defRPr>
            </a:lvl5pPr>
            <a:lvl6pPr marL="917575" indent="-228600" algn="l" defTabSz="457200" rtl="0" eaLnBrk="1" latinLnBrk="0" hangingPunct="1">
              <a:lnSpc>
                <a:spcPct val="100000"/>
              </a:lnSpc>
              <a:spcBef>
                <a:spcPts val="0"/>
              </a:spcBef>
              <a:spcAft>
                <a:spcPts val="800"/>
              </a:spcAft>
              <a:buClr>
                <a:schemeClr val="tx2"/>
              </a:buClr>
              <a:buFont typeface="Lucida Grande"/>
              <a:buChar char="»"/>
              <a:defRPr sz="1400" kern="1200" baseline="0">
                <a:solidFill>
                  <a:schemeClr val="tx2"/>
                </a:solidFill>
                <a:latin typeface="+mn-lt"/>
                <a:ea typeface="+mn-ea"/>
                <a:cs typeface="ATT Aleck Sans" panose="020B0503020203020204" pitchFamily="34" charset="0"/>
              </a:defRPr>
            </a:lvl6pPr>
            <a:lvl7pPr marL="1143000" indent="-225425" algn="l" defTabSz="457200" rtl="0" eaLnBrk="1" latinLnBrk="0" hangingPunct="1">
              <a:lnSpc>
                <a:spcPct val="100000"/>
              </a:lnSpc>
              <a:spcBef>
                <a:spcPts val="0"/>
              </a:spcBef>
              <a:spcAft>
                <a:spcPts val="800"/>
              </a:spcAft>
              <a:buClr>
                <a:schemeClr val="tx2"/>
              </a:buClr>
              <a:buFont typeface="Arial"/>
              <a:buChar char="•"/>
              <a:defRPr sz="1400" kern="1200">
                <a:solidFill>
                  <a:schemeClr val="tx2"/>
                </a:solidFill>
                <a:latin typeface="+mn-lt"/>
                <a:ea typeface="+mn-ea"/>
                <a:cs typeface="ATT Aleck Sans" panose="020B0503020203020204" pitchFamily="34" charset="0"/>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Kubernetes Terminology</a:t>
            </a:r>
          </a:p>
          <a:p>
            <a:pPr marL="285750" indent="-285750">
              <a:buFont typeface="Arial" charset="0"/>
              <a:buChar char="•"/>
            </a:pPr>
            <a:endParaRPr lang="en-US" sz="1400" dirty="0" smtClean="0">
              <a:solidFill>
                <a:schemeClr val="tx2"/>
              </a:solidFill>
            </a:endParaRPr>
          </a:p>
          <a:p>
            <a:endParaRPr lang="en-US" sz="1400" dirty="0">
              <a:solidFill>
                <a:schemeClr val="tx2"/>
              </a:solidFill>
            </a:endParaRPr>
          </a:p>
        </p:txBody>
      </p:sp>
      <p:sp>
        <p:nvSpPr>
          <p:cNvPr id="27" name="Oval 26" title="Section circle"/>
          <p:cNvSpPr/>
          <p:nvPr/>
        </p:nvSpPr>
        <p:spPr>
          <a:xfrm>
            <a:off x="108227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8" name="Oval 27" title="Section circle"/>
          <p:cNvSpPr/>
          <p:nvPr/>
        </p:nvSpPr>
        <p:spPr>
          <a:xfrm>
            <a:off x="10706898" y="279400"/>
            <a:ext cx="90488"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29" name="Oval 28" title="Section circle"/>
          <p:cNvSpPr/>
          <p:nvPr/>
        </p:nvSpPr>
        <p:spPr>
          <a:xfrm>
            <a:off x="10592598"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30" name="Oval 29" title="Section circle"/>
          <p:cNvSpPr/>
          <p:nvPr/>
        </p:nvSpPr>
        <p:spPr>
          <a:xfrm>
            <a:off x="11167274"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1" name="Oval 30" title="Section circle"/>
          <p:cNvSpPr/>
          <p:nvPr/>
        </p:nvSpPr>
        <p:spPr>
          <a:xfrm>
            <a:off x="11051386"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2" name="Oval 31" title="Section circle"/>
          <p:cNvSpPr/>
          <p:nvPr/>
        </p:nvSpPr>
        <p:spPr>
          <a:xfrm>
            <a:off x="10937086" y="279400"/>
            <a:ext cx="88900" cy="88900"/>
          </a:xfrm>
          <a:prstGeom prst="ellipse">
            <a:avLst/>
          </a:prstGeom>
          <a:solidFill>
            <a:srgbClr val="009FDB"/>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33" name="Oval 32" title="Section circle"/>
          <p:cNvSpPr/>
          <p:nvPr/>
        </p:nvSpPr>
        <p:spPr>
          <a:xfrm>
            <a:off x="1151176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4" name="Oval 33" title="Section circle"/>
          <p:cNvSpPr/>
          <p:nvPr/>
        </p:nvSpPr>
        <p:spPr>
          <a:xfrm>
            <a:off x="11395874" y="279400"/>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5" name="Oval 34" title="Section circle"/>
          <p:cNvSpPr/>
          <p:nvPr/>
        </p:nvSpPr>
        <p:spPr>
          <a:xfrm>
            <a:off x="11281574"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36" name="Oval 35" title="Section circle"/>
          <p:cNvSpPr/>
          <p:nvPr/>
        </p:nvSpPr>
        <p:spPr>
          <a:xfrm>
            <a:off x="107084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7" name="Oval 36" title="Section circle"/>
          <p:cNvSpPr/>
          <p:nvPr/>
        </p:nvSpPr>
        <p:spPr>
          <a:xfrm>
            <a:off x="10592598"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38" name="Oval 37" title="Section circle"/>
          <p:cNvSpPr/>
          <p:nvPr/>
        </p:nvSpPr>
        <p:spPr>
          <a:xfrm>
            <a:off x="11626062" y="279400"/>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endParaRPr lang="en-US" dirty="0"/>
          </a:p>
        </p:txBody>
      </p:sp>
      <p:sp>
        <p:nvSpPr>
          <p:cNvPr id="39" name="Oval 38" title="Section circle"/>
          <p:cNvSpPr/>
          <p:nvPr/>
        </p:nvSpPr>
        <p:spPr>
          <a:xfrm>
            <a:off x="10822786"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0" name="Oval 39" title="Section circle"/>
          <p:cNvSpPr/>
          <p:nvPr/>
        </p:nvSpPr>
        <p:spPr>
          <a:xfrm>
            <a:off x="110529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1" name="Oval 40" title="Section circle"/>
          <p:cNvSpPr/>
          <p:nvPr/>
        </p:nvSpPr>
        <p:spPr>
          <a:xfrm>
            <a:off x="10937086"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2" name="Oval 41" title="Section circle"/>
          <p:cNvSpPr/>
          <p:nvPr/>
        </p:nvSpPr>
        <p:spPr>
          <a:xfrm>
            <a:off x="11167274"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3" name="Oval 42" title="Section circle"/>
          <p:cNvSpPr/>
          <p:nvPr/>
        </p:nvSpPr>
        <p:spPr>
          <a:xfrm>
            <a:off x="113974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4" name="Oval 43" title="Section circle"/>
          <p:cNvSpPr/>
          <p:nvPr/>
        </p:nvSpPr>
        <p:spPr>
          <a:xfrm>
            <a:off x="11281574" y="401089"/>
            <a:ext cx="90488"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
        <p:nvSpPr>
          <p:cNvPr id="45" name="Oval 44" title="Section circle"/>
          <p:cNvSpPr/>
          <p:nvPr/>
        </p:nvSpPr>
        <p:spPr>
          <a:xfrm>
            <a:off x="11511762" y="401089"/>
            <a:ext cx="88900" cy="889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endParaRPr lang="en-US" dirty="0"/>
          </a:p>
        </p:txBody>
      </p:sp>
    </p:spTree>
    <p:extLst>
      <p:ext uri="{BB962C8B-B14F-4D97-AF65-F5344CB8AC3E}">
        <p14:creationId xmlns:p14="http://schemas.microsoft.com/office/powerpoint/2010/main" val="1874929122"/>
      </p:ext>
    </p:extLst>
  </p:cSld>
  <p:clrMapOvr>
    <a:masterClrMapping/>
  </p:clrMapOvr>
  <p:timing>
    <p:tnLst>
      <p:par>
        <p:cTn id="1" dur="indefinite" restart="never" nodeType="tmRoot"/>
      </p:par>
    </p:tnLst>
  </p:timing>
</p:sld>
</file>

<file path=ppt/theme/theme1.xml><?xml version="1.0" encoding="utf-8"?>
<a:theme xmlns:a="http://schemas.openxmlformats.org/drawingml/2006/main" name="att_int_wde_globe_alone">
  <a:themeElements>
    <a:clrScheme name="ATT 3">
      <a:dk1>
        <a:srgbClr val="009FDB"/>
      </a:dk1>
      <a:lt1>
        <a:sysClr val="window" lastClr="FFFFFF"/>
      </a:lt1>
      <a:dk2>
        <a:srgbClr val="000000"/>
      </a:dk2>
      <a:lt2>
        <a:srgbClr val="D2D2D2"/>
      </a:lt2>
      <a:accent1>
        <a:srgbClr val="009FDB"/>
      </a:accent1>
      <a:accent2>
        <a:srgbClr val="EA7400"/>
      </a:accent2>
      <a:accent3>
        <a:srgbClr val="71C5E8"/>
      </a:accent3>
      <a:accent4>
        <a:srgbClr val="0568AE"/>
      </a:accent4>
      <a:accent5>
        <a:srgbClr val="959595"/>
      </a:accent5>
      <a:accent6>
        <a:srgbClr val="5A5A5A"/>
      </a:accent6>
      <a:hlink>
        <a:srgbClr val="0B1763"/>
      </a:hlink>
      <a:folHlink>
        <a:srgbClr val="0568A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1"/>
        </a:solidFill>
        <a:ln>
          <a:noFill/>
        </a:ln>
        <a:effectLst/>
      </a:spPr>
      <a:bodyPr lIns="0" tIns="0" rIns="0" bIns="0"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6350" cmpd="sng">
          <a:solidFill>
            <a:schemeClr val="accent6"/>
          </a:solidFill>
        </a:ln>
        <a:effectLst/>
      </a:spPr>
      <a:bodyPr/>
      <a:lstStyle/>
      <a:style>
        <a:lnRef idx="2">
          <a:schemeClr val="accent1"/>
        </a:lnRef>
        <a:fillRef idx="0">
          <a:schemeClr val="accent1"/>
        </a:fillRef>
        <a:effectRef idx="1">
          <a:schemeClr val="accent1"/>
        </a:effectRef>
        <a:fontRef idx="minor">
          <a:schemeClr val="tx1"/>
        </a:fontRef>
      </a:style>
    </a:lnDef>
    <a:txDef>
      <a:spPr>
        <a:noFill/>
        <a:ln>
          <a:noFill/>
        </a:ln>
      </a:spPr>
      <a:bodyPr wrap="square" lIns="0" tIns="0" rIns="0" bIns="0" rtlCol="0">
        <a:noAutofit/>
      </a:bodyPr>
      <a:lstStyle>
        <a:defPPr>
          <a:defRPr sz="1400" dirty="0" err="1" smtClean="0">
            <a:solidFill>
              <a:schemeClr val="tx2"/>
            </a:solidFill>
          </a:defRPr>
        </a:defPPr>
      </a:lstStyle>
    </a:txDef>
  </a:objectDefaults>
  <a:extraClrSchemeLst/>
  <a:extLst>
    <a:ext uri="{05A4C25C-085E-4340-85A3-A5531E510DB2}">
      <thm15:themeFamily xmlns:thm15="http://schemas.microsoft.com/office/thememl/2012/main" name="internal_wide_template [Read-Only]" id="{F8CD76E8-16E0-4238-B05E-F47568325CEE}" vid="{CD90E3B3-8184-43E2-B086-760E27F351F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ATT 3">
    <a:dk1>
      <a:srgbClr val="009FDB"/>
    </a:dk1>
    <a:lt1>
      <a:sysClr val="window" lastClr="FFFFFF"/>
    </a:lt1>
    <a:dk2>
      <a:srgbClr val="000000"/>
    </a:dk2>
    <a:lt2>
      <a:srgbClr val="D2D2D2"/>
    </a:lt2>
    <a:accent1>
      <a:srgbClr val="009FDB"/>
    </a:accent1>
    <a:accent2>
      <a:srgbClr val="EA7400"/>
    </a:accent2>
    <a:accent3>
      <a:srgbClr val="71C5E8"/>
    </a:accent3>
    <a:accent4>
      <a:srgbClr val="0568AE"/>
    </a:accent4>
    <a:accent5>
      <a:srgbClr val="959595"/>
    </a:accent5>
    <a:accent6>
      <a:srgbClr val="5A5A5A"/>
    </a:accent6>
    <a:hlink>
      <a:srgbClr val="0B1763"/>
    </a:hlink>
    <a:folHlink>
      <a:srgbClr val="0568AE"/>
    </a:folHlink>
  </a:clrScheme>
</a:themeOverride>
</file>

<file path=docProps/app.xml><?xml version="1.0" encoding="utf-8"?>
<Properties xmlns="http://schemas.openxmlformats.org/officeDocument/2006/extended-properties" xmlns:vt="http://schemas.openxmlformats.org/officeDocument/2006/docPropsVTypes">
  <Template/>
  <TotalTime>30112</TotalTime>
  <Words>7014</Words>
  <Application>Microsoft Office PowerPoint</Application>
  <PresentationFormat>Custom</PresentationFormat>
  <Paragraphs>1255</Paragraphs>
  <Slides>77</Slides>
  <Notes>70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77</vt:i4>
      </vt:variant>
    </vt:vector>
  </HeadingPairs>
  <TitlesOfParts>
    <vt:vector size="86" baseType="lpstr">
      <vt:lpstr>Arial</vt:lpstr>
      <vt:lpstr>ATT Aleck Sans</vt:lpstr>
      <vt:lpstr>Calibri</vt:lpstr>
      <vt:lpstr>Courier New</vt:lpstr>
      <vt:lpstr>Lucida Grande</vt:lpstr>
      <vt:lpstr>Menlo-Regular</vt:lpstr>
      <vt:lpstr>Segoe Script</vt:lpstr>
      <vt:lpstr>Wingdings</vt:lpstr>
      <vt:lpstr>att_int_wde_globe_alone</vt:lpstr>
      <vt:lpstr>CDP410 – Using Kubernetes</vt:lpstr>
      <vt:lpstr>You are HERE!</vt:lpstr>
      <vt:lpstr>PowerPoint Presentation</vt:lpstr>
      <vt:lpstr>Before You Start</vt:lpstr>
      <vt:lpstr>Contents</vt:lpstr>
      <vt:lpstr>Kubernetes – Why?</vt:lpstr>
      <vt:lpstr>Kubernetes Components</vt:lpstr>
      <vt:lpstr>Kubernetes Architecture </vt:lpstr>
      <vt:lpstr>Kubernetes Architecture </vt:lpstr>
      <vt:lpstr>Kubernetes Architecture </vt:lpstr>
      <vt:lpstr>Kubernetes Architecture </vt:lpstr>
      <vt:lpstr>Kubernetes Architecture </vt:lpstr>
      <vt:lpstr>Kubernetes Architecture </vt:lpstr>
      <vt:lpstr>Kubernetes Architecture </vt:lpstr>
      <vt:lpstr>Kubernetes Architecture </vt:lpstr>
      <vt:lpstr>Kubernetes Architecture </vt:lpstr>
      <vt:lpstr>Kubernetes Architecture </vt:lpstr>
      <vt:lpstr>Kubernetes Architecture </vt:lpstr>
      <vt:lpstr>Kubernetes Architecture </vt:lpstr>
      <vt:lpstr>Kubernetes Architecture </vt:lpstr>
      <vt:lpstr>Kubernetes Architecture </vt:lpstr>
      <vt:lpstr>Kubernetes Architecture </vt:lpstr>
      <vt:lpstr>Kubernetes Architecture </vt:lpstr>
      <vt:lpstr>Kubernetes Architecture </vt:lpstr>
      <vt:lpstr>Check Your Progress</vt:lpstr>
      <vt:lpstr>Exercises</vt:lpstr>
      <vt:lpstr>Contents</vt:lpstr>
      <vt:lpstr>YAML Files</vt:lpstr>
      <vt:lpstr>YAML Files</vt:lpstr>
      <vt:lpstr>YAML files</vt:lpstr>
      <vt:lpstr>YAML files</vt:lpstr>
      <vt:lpstr>YAML files</vt:lpstr>
      <vt:lpstr>YAML files</vt:lpstr>
      <vt:lpstr>YAML files</vt:lpstr>
      <vt:lpstr>Check Your Progress</vt:lpstr>
      <vt:lpstr>Exercises</vt:lpstr>
      <vt:lpstr>Contents</vt:lpstr>
      <vt:lpstr>AJSC6 Deployment</vt:lpstr>
      <vt:lpstr>AJSC6 Deployment</vt:lpstr>
      <vt:lpstr>AJSC6 Deployment</vt:lpstr>
      <vt:lpstr>AJSC6 Deployment</vt:lpstr>
      <vt:lpstr>AJSC6 Deployment</vt:lpstr>
      <vt:lpstr>AJSC6 Deployment</vt:lpstr>
      <vt:lpstr>AJSC6 Deployment</vt:lpstr>
      <vt:lpstr>Check Your Progress</vt:lpstr>
      <vt:lpstr>Exercises</vt:lpstr>
      <vt:lpstr>Contents</vt:lpstr>
      <vt:lpstr>Cluster Management</vt:lpstr>
      <vt:lpstr>Cluster Management</vt:lpstr>
      <vt:lpstr>Cluster Management</vt:lpstr>
      <vt:lpstr>Cluster Management</vt:lpstr>
      <vt:lpstr>Cluster Management</vt:lpstr>
      <vt:lpstr>Cluster Management</vt:lpstr>
      <vt:lpstr>Cluster Management</vt:lpstr>
      <vt:lpstr>Cluster Management</vt:lpstr>
      <vt:lpstr>Cluster Management</vt:lpstr>
      <vt:lpstr>Cluster Management</vt:lpstr>
      <vt:lpstr>Check Your Progress</vt:lpstr>
      <vt:lpstr>Exercises</vt:lpstr>
      <vt:lpstr>Contents</vt:lpstr>
      <vt:lpstr>Services, Load Balancing, and Networking</vt:lpstr>
      <vt:lpstr>Services, Load Balancing, and Networking</vt:lpstr>
      <vt:lpstr>Services, Load Balancing, and Networking</vt:lpstr>
      <vt:lpstr>Services, Load Balancing, and Networking</vt:lpstr>
      <vt:lpstr>Services, Load Balancing, and Networking</vt:lpstr>
      <vt:lpstr>Services, Load Balancing, and Networking</vt:lpstr>
      <vt:lpstr>Services, Load Balancing, and Networking</vt:lpstr>
      <vt:lpstr>Services, Load Balancing, and Networking</vt:lpstr>
      <vt:lpstr>Check Your Progress</vt:lpstr>
      <vt:lpstr>Exercises</vt:lpstr>
      <vt:lpstr>Answers to Exercises</vt:lpstr>
      <vt:lpstr>Exercises</vt:lpstr>
      <vt:lpstr>Exercises</vt:lpstr>
      <vt:lpstr>Exercises</vt:lpstr>
      <vt:lpstr>Exercises</vt:lpstr>
      <vt:lpstr>Exercises</vt:lpstr>
      <vt:lpstr>PowerPoint Presentation</vt:lpstr>
    </vt:vector>
  </TitlesOfParts>
  <Manager/>
  <Company>AT&amp;T</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CDP103 – Introduction to the Continuous Deployment Platform</dc:title>
  <dc:subject/>
  <dc:creator>HAFENSTEIN, DEWAYNE</dc:creator>
  <cp:keywords/>
  <dc:description/>
  <cp:lastModifiedBy>BARRON-KIMBER, REBECCA</cp:lastModifiedBy>
  <cp:revision>641</cp:revision>
  <dcterms:created xsi:type="dcterms:W3CDTF">2017-04-04T20:18:19Z</dcterms:created>
  <dcterms:modified xsi:type="dcterms:W3CDTF">2017-07-25T16:52:19Z</dcterms:modified>
  <cp:category/>
</cp:coreProperties>
</file>

<file path=docProps/thumbnail.jpeg>
</file>